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</p:sldIdLst>
  <p:sldSz cx="10680700" cy="75565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A76"/>
    <a:srgbClr val="EDE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9" autoAdjust="0"/>
    <p:restoredTop sz="94434" autoAdjust="0"/>
  </p:normalViewPr>
  <p:slideViewPr>
    <p:cSldViewPr>
      <p:cViewPr varScale="1">
        <p:scale>
          <a:sx n="92" d="100"/>
          <a:sy n="92" d="100"/>
        </p:scale>
        <p:origin x="4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4AF61962-6BDE-4336-BF7E-F4AA840CEC9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3013"/>
            <a:ext cx="47466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2D6DFFC1-7E8D-4581-97AD-2B2F363FC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8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FC1-7E8D-4581-97AD-2B2F363FC4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1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FC1-7E8D-4581-97AD-2B2F363FC4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52" y="2339473"/>
            <a:ext cx="8908475" cy="1616809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598907" y="4293465"/>
            <a:ext cx="7452533" cy="1900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1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6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4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C875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4DAE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1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6A9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ECD9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3507" y="302260"/>
            <a:ext cx="2403158" cy="6423024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1"/>
          <p:cNvSpPr>
            <a:spLocks noGrp="1"/>
          </p:cNvSpPr>
          <p:nvPr>
            <p:ph type="body" orient="vert" idx="1"/>
          </p:nvPr>
        </p:nvSpPr>
        <p:spPr>
          <a:xfrm>
            <a:off x="534035" y="302260"/>
            <a:ext cx="7027900" cy="6423024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33E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C9BC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76EB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DC82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57" y="4843910"/>
            <a:ext cx="9082644" cy="1559903"/>
          </a:xfrm>
        </p:spPr>
        <p:txBody>
          <a:bodyPr anchor="t"/>
          <a:lstStyle>
            <a:lvl1pPr algn="l">
              <a:buNone/>
              <a:defRPr sz="4672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843657" y="3173729"/>
            <a:ext cx="9082644" cy="1662431"/>
          </a:xfrm>
        </p:spPr>
        <p:txBody>
          <a:bodyPr anchor="t"/>
          <a:lstStyle>
            <a:lvl1pPr marL="0" indent="0">
              <a:buNone/>
              <a:defRPr sz="4672">
                <a:solidFill>
                  <a:schemeClr val="tx1">
                    <a:tint val="75000"/>
                  </a:schemeClr>
                </a:solidFill>
              </a:defRPr>
            </a:lvl1pPr>
            <a:lvl2pPr marL="534034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2pPr>
            <a:lvl3pPr marL="1068069" indent="0">
              <a:buNone/>
              <a:defRPr sz="3737">
                <a:solidFill>
                  <a:schemeClr val="tx1">
                    <a:tint val="75000"/>
                  </a:schemeClr>
                </a:solidFill>
              </a:defRPr>
            </a:lvl3pPr>
            <a:lvl4pPr marL="1601304" indent="0">
              <a:buNone/>
              <a:defRPr sz="3270">
                <a:solidFill>
                  <a:schemeClr val="tx1">
                    <a:tint val="75000"/>
                  </a:schemeClr>
                </a:solidFill>
              </a:defRPr>
            </a:lvl4pPr>
            <a:lvl5pPr marL="2136139" indent="0">
              <a:buNone/>
              <a:defRPr sz="2803">
                <a:solidFill>
                  <a:schemeClr val="tx1">
                    <a:tint val="75000"/>
                  </a:schemeClr>
                </a:solidFill>
              </a:defRPr>
            </a:lvl5pPr>
            <a:lvl6pPr marL="2670175" indent="0">
              <a:buNone/>
              <a:defRPr sz="4672">
                <a:solidFill>
                  <a:schemeClr val="tx1">
                    <a:tint val="75000"/>
                  </a:schemeClr>
                </a:solidFill>
              </a:defRPr>
            </a:lvl6pPr>
            <a:lvl7pPr marL="3207417" indent="0">
              <a:buNone/>
              <a:defRPr sz="4672">
                <a:solidFill>
                  <a:schemeClr val="tx1">
                    <a:tint val="75000"/>
                  </a:schemeClr>
                </a:solidFill>
              </a:defRPr>
            </a:lvl7pPr>
            <a:lvl8pPr marL="3734510" indent="0">
              <a:buNone/>
              <a:defRPr sz="4672">
                <a:solidFill>
                  <a:schemeClr val="tx1">
                    <a:tint val="75000"/>
                  </a:schemeClr>
                </a:solidFill>
              </a:defRPr>
            </a:lvl8pPr>
            <a:lvl9pPr marL="4272279" indent="0">
              <a:buNone/>
              <a:defRPr sz="4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4B82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0CC3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34035" y="1737995"/>
            <a:ext cx="4710188" cy="4987289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2"/>
          </p:nvPr>
        </p:nvSpPr>
        <p:spPr>
          <a:xfrm>
            <a:off x="5340350" y="1737995"/>
            <a:ext cx="4806315" cy="4987289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D0D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28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534035" y="1540014"/>
            <a:ext cx="4718733" cy="856152"/>
          </a:xfrm>
        </p:spPr>
        <p:txBody>
          <a:bodyPr anchor="b"/>
          <a:lstStyle>
            <a:lvl1pPr>
              <a:buNone/>
              <a:defRPr sz="3195" b="1"/>
            </a:lvl1pPr>
            <a:lvl2pPr marL="302">
              <a:buNone/>
              <a:defRPr sz="2522" b="1"/>
            </a:lvl2pPr>
            <a:lvl3pPr marL="151">
              <a:buNone/>
              <a:defRPr sz="2270" b="1"/>
            </a:lvl3pPr>
            <a:lvl4pPr marL="100">
              <a:buNone/>
              <a:defRPr sz="2102" b="1"/>
            </a:lvl4pPr>
            <a:lvl5pPr marL="75">
              <a:buNone/>
              <a:defRPr sz="2102" b="1"/>
            </a:lvl5pPr>
            <a:lvl6pPr marL="60">
              <a:buNone/>
              <a:defRPr sz="2102" b="1"/>
            </a:lvl6pPr>
            <a:lvl7pPr marL="50">
              <a:buNone/>
              <a:defRPr sz="2102" b="1"/>
            </a:lvl7pPr>
            <a:lvl8pPr marL="43">
              <a:buNone/>
              <a:defRPr sz="2102" b="1"/>
            </a:lvl8pPr>
            <a:lvl9pPr marL="37">
              <a:buNone/>
              <a:defRPr sz="2102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5424727" y="1540014"/>
            <a:ext cx="4721938" cy="856152"/>
          </a:xfrm>
        </p:spPr>
        <p:txBody>
          <a:bodyPr anchor="b"/>
          <a:lstStyle>
            <a:lvl1pPr>
              <a:buNone/>
              <a:defRPr sz="3195" b="1"/>
            </a:lvl1pPr>
            <a:lvl2pPr marL="302">
              <a:buNone/>
              <a:defRPr sz="2522" b="1"/>
            </a:lvl2pPr>
            <a:lvl3pPr marL="151">
              <a:buNone/>
              <a:defRPr sz="2270" b="1"/>
            </a:lvl3pPr>
            <a:lvl4pPr marL="100">
              <a:buNone/>
              <a:defRPr sz="2102" b="1"/>
            </a:lvl4pPr>
            <a:lvl5pPr marL="75">
              <a:buNone/>
              <a:defRPr sz="2102" b="1"/>
            </a:lvl5pPr>
            <a:lvl6pPr marL="60">
              <a:buNone/>
              <a:defRPr sz="2102" b="1"/>
            </a:lvl6pPr>
            <a:lvl7pPr marL="50">
              <a:buNone/>
              <a:defRPr sz="2102" b="1"/>
            </a:lvl7pPr>
            <a:lvl8pPr marL="43">
              <a:buNone/>
              <a:defRPr sz="2102" b="1"/>
            </a:lvl8pPr>
            <a:lvl9pPr marL="37">
              <a:buNone/>
              <a:defRPr sz="2102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3"/>
          </p:nvPr>
        </p:nvSpPr>
        <p:spPr>
          <a:xfrm>
            <a:off x="534035" y="2396166"/>
            <a:ext cx="4718733" cy="4353299"/>
          </a:xfrm>
        </p:spPr>
        <p:txBody>
          <a:bodyPr/>
          <a:lstStyle>
            <a:lvl1pPr>
              <a:defRPr sz="3195"/>
            </a:lvl1pPr>
            <a:lvl2pPr>
              <a:defRPr sz="2522"/>
            </a:lvl2pPr>
            <a:lvl3pPr>
              <a:defRPr sz="2270"/>
            </a:lvl3pPr>
            <a:lvl4pPr>
              <a:defRPr sz="2102"/>
            </a:lvl4pPr>
            <a:lvl5pPr>
              <a:defRPr sz="2102"/>
            </a:lvl5pPr>
            <a:lvl6pPr>
              <a:defRPr sz="2102"/>
            </a:lvl6pPr>
            <a:lvl7pPr>
              <a:defRPr sz="2102"/>
            </a:lvl7pPr>
            <a:lvl8pPr>
              <a:defRPr sz="2102"/>
            </a:lvl8pPr>
            <a:lvl9pPr>
              <a:defRPr sz="2102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"/>
          </p:nvPr>
        </p:nvSpPr>
        <p:spPr>
          <a:xfrm>
            <a:off x="5424727" y="2396166"/>
            <a:ext cx="4721938" cy="4353299"/>
          </a:xfrm>
        </p:spPr>
        <p:txBody>
          <a:bodyPr/>
          <a:lstStyle>
            <a:lvl1pPr>
              <a:defRPr sz="3195"/>
            </a:lvl1pPr>
            <a:lvl2pPr>
              <a:defRPr sz="2522"/>
            </a:lvl2pPr>
            <a:lvl3pPr>
              <a:defRPr sz="2270"/>
            </a:lvl3pPr>
            <a:lvl4pPr>
              <a:defRPr sz="2102"/>
            </a:lvl4pPr>
            <a:lvl5pPr>
              <a:defRPr sz="2102"/>
            </a:lvl5pPr>
            <a:lvl6pPr>
              <a:defRPr sz="2102"/>
            </a:lvl6pPr>
            <a:lvl7pPr>
              <a:defRPr sz="2102"/>
            </a:lvl7pPr>
            <a:lvl8pPr>
              <a:defRPr sz="2102"/>
            </a:lvl8pPr>
            <a:lvl9pPr>
              <a:defRPr sz="2102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DA4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9C7B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459C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38E0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E6D0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E94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35" y="300824"/>
            <a:ext cx="3513950" cy="1278484"/>
          </a:xfrm>
        </p:spPr>
        <p:txBody>
          <a:bodyPr anchor="b"/>
          <a:lstStyle>
            <a:lvl1pPr algn="l">
              <a:defRPr sz="227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175085" y="300824"/>
            <a:ext cx="5971580" cy="6424460"/>
          </a:xfrm>
        </p:spPr>
        <p:txBody>
          <a:bodyPr/>
          <a:lstStyle>
            <a:lvl1pPr>
              <a:defRPr sz="3700"/>
            </a:lvl1pPr>
            <a:lvl2pPr>
              <a:defRPr sz="3195"/>
            </a:lvl2pPr>
            <a:lvl3pPr>
              <a:defRPr sz="2775"/>
            </a:lvl3pPr>
            <a:lvl4pPr>
              <a:defRPr sz="2270"/>
            </a:lvl4pPr>
            <a:lvl5pPr>
              <a:defRPr sz="2270"/>
            </a:lvl5pPr>
            <a:lvl6pPr>
              <a:defRPr sz="2270"/>
            </a:lvl6pPr>
            <a:lvl7pPr>
              <a:defRPr sz="2270"/>
            </a:lvl7pPr>
            <a:lvl8pPr>
              <a:defRPr sz="2270"/>
            </a:lvl8pPr>
            <a:lvl9pPr>
              <a:defRPr sz="227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534035" y="1579308"/>
            <a:ext cx="3512882" cy="5145976"/>
          </a:xfrm>
        </p:spPr>
        <p:txBody>
          <a:bodyPr/>
          <a:lstStyle>
            <a:lvl1pPr marL="0" indent="0">
              <a:buNone/>
              <a:defRPr sz="1597"/>
            </a:lvl1pPr>
            <a:lvl2pPr marL="534034" indent="0">
              <a:buNone/>
              <a:defRPr sz="1345"/>
            </a:lvl2pPr>
            <a:lvl3pPr marL="1068069" indent="0">
              <a:buNone/>
              <a:defRPr sz="1160"/>
            </a:lvl3pPr>
            <a:lvl4pPr marL="1601304" indent="0">
              <a:buNone/>
              <a:defRPr sz="1051"/>
            </a:lvl4pPr>
            <a:lvl5pPr marL="2136139" indent="0">
              <a:buNone/>
              <a:defRPr sz="1051"/>
            </a:lvl5pPr>
            <a:lvl6pPr marL="2670175" indent="0">
              <a:buNone/>
              <a:defRPr sz="1051"/>
            </a:lvl6pPr>
            <a:lvl7pPr marL="3207417" indent="0">
              <a:buNone/>
              <a:defRPr sz="1051"/>
            </a:lvl7pPr>
            <a:lvl8pPr marL="3734510" indent="0">
              <a:buNone/>
              <a:defRPr sz="1051"/>
            </a:lvl8pPr>
            <a:lvl9pPr marL="4272279" indent="0">
              <a:buNone/>
              <a:defRPr sz="105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2B9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C82E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417" y="5289550"/>
            <a:ext cx="6408420" cy="604520"/>
          </a:xfrm>
        </p:spPr>
        <p:txBody>
          <a:bodyPr anchor="b"/>
          <a:lstStyle>
            <a:lvl1pPr algn="l">
              <a:defRPr sz="227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1"/>
          <p:cNvSpPr>
            <a:spLocks noGrp="1"/>
          </p:cNvSpPr>
          <p:nvPr>
            <p:ph type="pic" idx="1"/>
          </p:nvPr>
        </p:nvSpPr>
        <p:spPr>
          <a:xfrm>
            <a:off x="2093417" y="672528"/>
            <a:ext cx="6408420" cy="4536167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2093417" y="5894070"/>
            <a:ext cx="6408420" cy="831214"/>
          </a:xfrm>
        </p:spPr>
        <p:txBody>
          <a:bodyPr/>
          <a:lstStyle>
            <a:lvl1pPr marL="0" indent="0">
              <a:buNone/>
              <a:defRPr sz="1597"/>
            </a:lvl1pPr>
            <a:lvl2pPr marL="534034" indent="0">
              <a:buNone/>
              <a:defRPr sz="1345"/>
            </a:lvl2pPr>
            <a:lvl3pPr marL="1068069" indent="0">
              <a:buNone/>
              <a:defRPr sz="1160"/>
            </a:lvl3pPr>
            <a:lvl4pPr marL="1601304" indent="0">
              <a:buNone/>
              <a:defRPr sz="1051"/>
            </a:lvl4pPr>
            <a:lvl5pPr marL="2136139" indent="0">
              <a:buNone/>
              <a:defRPr sz="1051"/>
            </a:lvl5pPr>
            <a:lvl6pPr marL="2670175" indent="0">
              <a:buNone/>
              <a:defRPr sz="1051"/>
            </a:lvl6pPr>
            <a:lvl7pPr marL="3207417" indent="0">
              <a:buNone/>
              <a:defRPr sz="1051"/>
            </a:lvl7pPr>
            <a:lvl8pPr marL="3734510" indent="0">
              <a:buNone/>
              <a:defRPr sz="1051"/>
            </a:lvl8pPr>
            <a:lvl9pPr marL="4272279" indent="0">
              <a:buNone/>
              <a:defRPr sz="105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71-0000-0000-0000-000000000000}" type="datetimeFigureOut">
              <a:rPr lang="ru-RU"/>
              <a:pPr/>
              <a:t>02.03.2023</a:t>
            </a:fld>
            <a:endParaRPr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550-0000-0000-0000-00000000000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035" y="302260"/>
            <a:ext cx="9612630" cy="1259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035" y="1760664"/>
            <a:ext cx="9612630" cy="496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035" y="6951980"/>
            <a:ext cx="2488603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2118" y="6951980"/>
            <a:ext cx="3385782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7381" y="6951980"/>
            <a:ext cx="2499284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74"/>
            <a:ext cx="10680700" cy="759467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2482107"/>
            <a:ext cx="10680700" cy="28083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5520"/>
              </a:lnSpc>
              <a:tabLst>
                <a:tab pos="6311900" algn="l"/>
                <a:tab pos="7404100" algn="l"/>
              </a:tabLst>
              <a:defRPr lang="en-US"/>
            </a:pPr>
            <a:r>
              <a:rPr lang="ru-RU" sz="4600" b="1" dirty="0"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       «БРЯНЩИНА: </a:t>
            </a:r>
            <a:endParaRPr lang="ru-RU" sz="4600" b="1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Russo One" charset="89"/>
              <a:ea typeface="Russo One" charset="89"/>
              <a:cs typeface="Russo One" charset="89"/>
            </a:endParaRPr>
          </a:p>
          <a:p>
            <a:pPr>
              <a:lnSpc>
                <a:spcPts val="5520"/>
              </a:lnSpc>
              <a:tabLst>
                <a:tab pos="6311900" algn="l"/>
                <a:tab pos="7404100" algn="l"/>
              </a:tabLst>
              <a:defRPr lang="en-US"/>
            </a:pPr>
            <a:r>
              <a:rPr lang="ru-RU" sz="4600" b="1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                </a:t>
            </a:r>
            <a:r>
              <a:rPr sz="4600" b="1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ПАРТНЕРСТВО,</a:t>
            </a:r>
            <a:endParaRPr lang="ru-RU" sz="4600" b="1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Russo One" charset="89"/>
              <a:ea typeface="Russo One" charset="89"/>
              <a:cs typeface="Russo One" charset="89"/>
            </a:endParaRPr>
          </a:p>
          <a:p>
            <a:pPr>
              <a:lnSpc>
                <a:spcPts val="5520"/>
              </a:lnSpc>
              <a:tabLst>
                <a:tab pos="6311900" algn="l"/>
                <a:tab pos="7404100" algn="l"/>
              </a:tabLst>
              <a:defRPr lang="en-US"/>
            </a:pPr>
            <a:r>
              <a:rPr lang="ru-RU" sz="4600" b="1" dirty="0"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                          </a:t>
            </a:r>
            <a:r>
              <a:rPr sz="4600" b="1" dirty="0"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ИНВЕСТИЦИИ,</a:t>
            </a:r>
            <a:endParaRPr lang="ru-RU" sz="4600" b="1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Russo One" charset="89"/>
              <a:ea typeface="Russo One" charset="89"/>
              <a:cs typeface="Russo One" charset="89"/>
            </a:endParaRPr>
          </a:p>
          <a:p>
            <a:pPr>
              <a:lnSpc>
                <a:spcPts val="5520"/>
              </a:lnSpc>
              <a:tabLst>
                <a:tab pos="6311900" algn="l"/>
                <a:tab pos="7404100" algn="l"/>
              </a:tabLst>
              <a:defRPr lang="en-US"/>
            </a:pPr>
            <a:r>
              <a:rPr lang="ru-RU" sz="4600" b="1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                                  </a:t>
            </a:r>
            <a:r>
              <a:rPr lang="ru-RU" sz="46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usso One" charset="89"/>
                <a:ea typeface="Russo One" charset="89"/>
                <a:cs typeface="Russo One" charset="89"/>
              </a:rPr>
              <a:t>ПЕРСПЕКТИВЫ»</a:t>
            </a:r>
            <a:endParaRPr sz="4600" b="1" dirty="0"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Russo One" charset="89"/>
              <a:ea typeface="Russo One" charset="89"/>
              <a:cs typeface="Russo One" charset="8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" y="6962"/>
            <a:ext cx="10830295" cy="76627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37890"/>
            <a:ext cx="106807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ТЕРРИТОРИИ РЕГИОНА 10 МОНОГОРОДОВ.</a:t>
            </a:r>
          </a:p>
          <a:p>
            <a:endParaRPr lang="ru-RU" sz="2000" dirty="0">
              <a:latin typeface="+mj-lt"/>
            </a:endParaRPr>
          </a:p>
          <a:p>
            <a:pPr algn="just"/>
            <a:r>
              <a:rPr lang="ru-RU" sz="2000" dirty="0">
                <a:latin typeface="+mj-lt"/>
              </a:rPr>
              <a:t>Перспективы развития </a:t>
            </a:r>
            <a:r>
              <a:rPr lang="ru-RU" sz="2000" dirty="0" smtClean="0">
                <a:latin typeface="+mj-lt"/>
              </a:rPr>
              <a:t>- </a:t>
            </a:r>
            <a:r>
              <a:rPr lang="ru-RU" sz="2000" dirty="0">
                <a:latin typeface="+mj-lt"/>
              </a:rPr>
              <a:t>создание в моногородах Брянской области территорий опережающего социально-экономического  развития.</a:t>
            </a:r>
          </a:p>
          <a:p>
            <a:r>
              <a:rPr lang="ru-RU" sz="2000" dirty="0">
                <a:latin typeface="+mj-lt"/>
              </a:rPr>
              <a:t>Наиболее перспективны для создания ТОСЭР</a:t>
            </a:r>
          </a:p>
          <a:p>
            <a:r>
              <a:rPr lang="ru-RU" sz="2000" dirty="0">
                <a:latin typeface="+mj-lt"/>
              </a:rPr>
              <a:t>моногорода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Клинцы, Карачев и Погар.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0"/>
            <a:ext cx="10680178" cy="7556500"/>
          </a:xfrm>
          <a:prstGeom prst="rect">
            <a:avLst/>
          </a:prstGeom>
        </p:spPr>
      </p:pic>
      <p:sp>
        <p:nvSpPr>
          <p:cNvPr id="12" name="Rectangle 12"/>
          <p:cNvSpPr/>
          <p:nvPr/>
        </p:nvSpPr>
        <p:spPr>
          <a:xfrm>
            <a:off x="651440" y="2069222"/>
            <a:ext cx="883228" cy="4229308"/>
          </a:xfrm>
          <a:prstGeom prst="rect">
            <a:avLst/>
          </a:prstGeom>
          <a:solidFill>
            <a:srgbClr val="7A1F53"/>
          </a:solidFill>
          <a:ln w="12700" cmpd="sng">
            <a:solidFill>
              <a:srgbClr val="7A1F53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63540"/>
            <a:ext cx="1068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ИНВЕСТИЦИОННАЯ ДЕЯТЕЛЬНОСТЬ НА ТЕРРИТОРИИ БРЯНСКОЙ ОБЛАСТИ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ПОЛЬЗУЕТСЯ ГОСУДАРСТВЕННОЙ ПОДДЕРЖКОЙ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2623" y="1546002"/>
            <a:ext cx="3756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снижение ставки налога на прибыль до </a:t>
            </a:r>
            <a:r>
              <a:rPr lang="ru-RU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13,5% (</a:t>
            </a:r>
            <a:r>
              <a:rPr lang="ru-RU" sz="1400" dirty="0">
                <a:latin typeface="+mj-lt"/>
              </a:rPr>
              <a:t>региональная часть налога</a:t>
            </a:r>
            <a:r>
              <a:rPr lang="ru-RU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821667" y="3748633"/>
            <a:ext cx="5869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МЕРЫ ГОСУДАРСТВЕННОЙ ПОДДЕРЖКИ ИНВЕСТИЦИОННОЙ ДЕЯТЕЛЬНОСТИ В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БРЯНСКОЙ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9777" y="1546002"/>
            <a:ext cx="3309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освобождение от уплаты налога на имущество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0622" y="2185363"/>
            <a:ext cx="722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Предоставление земельного участка в аренду без проведения торгов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8863" y="2689293"/>
            <a:ext cx="7228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проект  является приоритетным инвестиционным  проектом и  соответствует критериям масштабности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8022" y="3246436"/>
            <a:ext cx="2564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Бюджетные инвестиции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7106" y="3840966"/>
            <a:ext cx="725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Залоговые обеспечения исполнения обязательств инвесторов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97474" y="1206482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Налоговые льготы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3226" y="4421192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Субсидии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32038" y="4858370"/>
            <a:ext cx="3237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 возмещение части затрат по уплате процентов по  кредитам, полученным в кредитных организациях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55744" y="4791971"/>
            <a:ext cx="3876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 возмещение части затрат по лизинговым  договорам, позволяющие компенсировать  первоначальный лизинговый платеж по  договорам финансовой аренды </a:t>
            </a:r>
            <a:r>
              <a:rPr lang="ru-RU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1400" dirty="0">
                <a:latin typeface="+mj-lt"/>
              </a:rPr>
              <a:t>лизинга</a:t>
            </a:r>
            <a:r>
              <a:rPr lang="ru-RU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67106" y="5856688"/>
            <a:ext cx="3637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Инвестиционный налоговый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90621" y="6432250"/>
            <a:ext cx="722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Соглашения о защите и поощрении капиталовложений (СЗПК)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74"/>
            <a:ext cx="10680700" cy="755686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72605" y="3562226"/>
            <a:ext cx="216571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СЕЛЬСКОЕ ХОЗЯЙСТВО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3566" y="3308822"/>
            <a:ext cx="216571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ОБРАБАТЫВАЮЩИЕ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ПРОИЗВОДСТВА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54527" y="3562226"/>
            <a:ext cx="216571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3846" y="6189614"/>
            <a:ext cx="216571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ЗДРАВООХРАНЕНИЯ И СОЦИАЛЬНЫЕ УСЛУГИ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89147" y="5604838"/>
            <a:ext cx="273598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СТРОИТЕЛЬСТВО ОБЪЕКТОВ</a:t>
            </a: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СОЦИАЛЬНО-КУЛЬТУРНОГО И КОММУНАЛЬНО-БЫТОВОГО  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НАЗНАЧЕНИЯ, ЖИЛЬЯ СОЦИАЛЬНОГО ИСПОЛЬЗОВАНИЯ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6333" y="5940215"/>
            <a:ext cx="20221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СТРОИТЕЛЬСТВО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АВТОМОБИЛЬНЫХ 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8212"/>
            <a:ext cx="1068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ПРИОРИТЕТНЫЕ НАПРАВЛЕНИЯ ИНВЕСТИЦИОННОЙ ДЕЯТЕЛЬНОСТИ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9" grpId="0" animBg="1"/>
      <p:bldP spid="35" grpId="0" animBg="1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68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8"/>
          <a:stretch/>
        </p:blipFill>
        <p:spPr>
          <a:xfrm>
            <a:off x="261" y="0"/>
            <a:ext cx="10680440" cy="39387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82218"/>
              </p:ext>
            </p:extLst>
          </p:nvPr>
        </p:nvGraphicFramePr>
        <p:xfrm>
          <a:off x="0" y="885936"/>
          <a:ext cx="10452918" cy="65007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61946">
                  <a:extLst>
                    <a:ext uri="{9D8B030D-6E8A-4147-A177-3AD203B41FA5}">
                      <a16:colId xmlns:a16="http://schemas.microsoft.com/office/drawing/2014/main" val="4232756074"/>
                    </a:ext>
                  </a:extLst>
                </a:gridCol>
                <a:gridCol w="8990972">
                  <a:extLst>
                    <a:ext uri="{9D8B030D-6E8A-4147-A177-3AD203B41FA5}">
                      <a16:colId xmlns:a16="http://schemas.microsoft.com/office/drawing/2014/main" val="1249405942"/>
                    </a:ext>
                  </a:extLst>
                </a:gridCol>
              </a:tblGrid>
              <a:tr h="61517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АО «Управляющая компания «Брянский машиностроительный завод»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927020"/>
                  </a:ext>
                </a:extLst>
              </a:tr>
              <a:tr h="6151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Модернизация существующего производства маневровых тепловозов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52537"/>
                  </a:ext>
                </a:extLst>
              </a:tr>
              <a:tr h="61517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ФГУП «Московский эндокринный завод»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233543"/>
                  </a:ext>
                </a:extLst>
              </a:tr>
              <a:tr h="5657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производства фармацевтических субстанций из опийного мака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436805"/>
                  </a:ext>
                </a:extLst>
              </a:tr>
              <a:tr h="61517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 «Дружба-2»</a:t>
                      </a:r>
                      <a:endParaRPr lang="ru-RU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168110"/>
                  </a:ext>
                </a:extLst>
              </a:tr>
              <a:tr h="4977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Строительство животноводческого комплекса молочного направления </a:t>
                      </a:r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931829"/>
                  </a:ext>
                </a:extLst>
              </a:tr>
              <a:tr h="61517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 «Брянская мясная компания», ООО «Брянский бройлер»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297266"/>
                  </a:ext>
                </a:extLst>
              </a:tr>
              <a:tr h="9852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Проекты  по производству и переработке  мяса КРС ООО «Брянская мясная  компания» и мяса цыплят-бройлеров ООО «Брянский бройлер», входящих в АПК «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Мираторг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212617"/>
                  </a:ext>
                </a:extLst>
              </a:tr>
              <a:tr h="61517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АО «Пролетарий»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307997"/>
                  </a:ext>
                </a:extLst>
              </a:tr>
              <a:tr h="7609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Строительство картонно-бумажного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завода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075756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4" y="920730"/>
            <a:ext cx="1121272" cy="11212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60" y="465882"/>
            <a:ext cx="1068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УСПЕШНЫЕ ПРАКТИКИ ИНВЕСТИЦИОННЫХ ПРОЕКТОВ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1" y="2159089"/>
            <a:ext cx="1092602" cy="11390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" y="4694929"/>
            <a:ext cx="1368722" cy="6765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4" y="6278580"/>
            <a:ext cx="1232701" cy="1068341"/>
          </a:xfrm>
          <a:prstGeom prst="rect">
            <a:avLst/>
          </a:prstGeom>
        </p:spPr>
      </p:pic>
      <p:pic>
        <p:nvPicPr>
          <p:cNvPr id="1026" name="Picture 2" descr="https://static.ogorodniki.com/ogorod/49/xs_ab25f5e3-054a-4a02-94e2-4d249e304f4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600" r="94400">
                        <a14:foregroundMark x1="18800" y1="49600" x2="18800" y2="49600"/>
                        <a14:foregroundMark x1="19600" y1="56400" x2="19600" y2="56400"/>
                        <a14:foregroundMark x1="12000" y1="49200" x2="12000" y2="49200"/>
                        <a14:foregroundMark x1="16400" y1="58400" x2="16400" y2="58400"/>
                        <a14:foregroundMark x1="38800" y1="58400" x2="38800" y2="58400"/>
                        <a14:foregroundMark x1="45200" y1="56800" x2="45200" y2="56800"/>
                        <a14:foregroundMark x1="50400" y1="58000" x2="50400" y2="58000"/>
                        <a14:foregroundMark x1="53600" y1="58400" x2="53600" y2="58400"/>
                        <a14:foregroundMark x1="58800" y1="57600" x2="58800" y2="57600"/>
                        <a14:foregroundMark x1="64800" y1="57600" x2="64800" y2="57600"/>
                        <a14:foregroundMark x1="69200" y1="56400" x2="69200" y2="56400"/>
                        <a14:foregroundMark x1="80800" y1="46400" x2="80800" y2="46400"/>
                        <a14:foregroundMark x1="89600" y1="48800" x2="89600" y2="48800"/>
                        <a14:foregroundMark x1="38400" y1="50400" x2="38400" y2="50400"/>
                        <a14:foregroundMark x1="54400" y1="47200" x2="54400" y2="47200"/>
                        <a14:backgroundMark x1="54400" y1="53600" x2="54400" y2="5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46" y="2909593"/>
            <a:ext cx="1521552" cy="19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68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8"/>
          <a:stretch/>
        </p:blipFill>
        <p:spPr>
          <a:xfrm>
            <a:off x="260" y="0"/>
            <a:ext cx="10706080" cy="393874"/>
          </a:xfrm>
          <a:prstGeom prst="rect">
            <a:avLst/>
          </a:prstGeom>
        </p:spPr>
      </p:pic>
      <p:pic>
        <p:nvPicPr>
          <p:cNvPr id="22" name="Image 2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934" y="-3505"/>
            <a:ext cx="24406" cy="7538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10388"/>
              </p:ext>
            </p:extLst>
          </p:nvPr>
        </p:nvGraphicFramePr>
        <p:xfrm>
          <a:off x="0" y="969938"/>
          <a:ext cx="10680700" cy="612620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93590">
                  <a:extLst>
                    <a:ext uri="{9D8B030D-6E8A-4147-A177-3AD203B41FA5}">
                      <a16:colId xmlns:a16="http://schemas.microsoft.com/office/drawing/2014/main" val="4232756074"/>
                    </a:ext>
                  </a:extLst>
                </a:gridCol>
                <a:gridCol w="7987110">
                  <a:extLst>
                    <a:ext uri="{9D8B030D-6E8A-4147-A177-3AD203B41FA5}">
                      <a16:colId xmlns:a16="http://schemas.microsoft.com/office/drawing/2014/main" val="1249405942"/>
                    </a:ext>
                  </a:extLst>
                </a:gridCol>
              </a:tblGrid>
              <a:tr h="56166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ООО «</a:t>
                      </a:r>
                      <a:r>
                        <a:rPr lang="ru-RU" sz="1800" b="0" kern="12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Унечский</a:t>
                      </a:r>
                      <a:r>
                        <a:rPr lang="ru-RU" sz="1800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завод тугоплавких металлов»</a:t>
                      </a:r>
                      <a:endParaRPr lang="ru-RU" sz="1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927020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Расширение производства порошка вольфрама, порошка карбида вольфрама, </a:t>
                      </a:r>
                      <a:r>
                        <a:rPr lang="ru-RU" sz="18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штабиков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вольфрама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52537"/>
                  </a:ext>
                </a:extLst>
              </a:tr>
              <a:tr h="56166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АО «ПО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Бежицкая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сталь»</a:t>
                      </a:r>
                      <a:endParaRPr lang="ru-RU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233543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Увеличение выпуска комплектующих изделий для вагоностроения и машиностроения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36805"/>
                  </a:ext>
                </a:extLst>
              </a:tr>
              <a:tr h="56166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АО «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Метаклэй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168110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производства инновационного импортозамещающего материала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монослойного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антикоррозионного полимерного композиционного покрытия для газонефтепроводных труб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931829"/>
                  </a:ext>
                </a:extLst>
              </a:tr>
              <a:tr h="56166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КФХ (ЮЛ) Агрохолдинг «</a:t>
                      </a:r>
                      <a:r>
                        <a:rPr lang="ru-RU" sz="1800" kern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Кролково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</a:t>
                      </a:r>
                      <a:endParaRPr lang="ru-RU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29726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Строительство функционирующего кролиководческого хозяйства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12617"/>
                  </a:ext>
                </a:extLst>
              </a:tr>
              <a:tr h="56166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АО «</a:t>
                      </a: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Унагранде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Компани»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22353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Реконструкция завода «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Унагранде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Компани»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0578030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60" y="465882"/>
            <a:ext cx="1068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УСПЕШНЫЕ ПРАКТИКИ ИНВЕСТИЦИОННЫХ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8" y="1257970"/>
            <a:ext cx="2500818" cy="7200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4" y="3706242"/>
            <a:ext cx="2268252" cy="792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5" b="89381" l="4260" r="100000">
                        <a14:foregroundMark x1="7399" y1="51327" x2="7399" y2="51327"/>
                        <a14:foregroundMark x1="20404" y1="46018" x2="20404" y2="46018"/>
                        <a14:foregroundMark x1="27354" y1="40708" x2="27354" y2="40708"/>
                        <a14:foregroundMark x1="47085" y1="61062" x2="46188" y2="63717"/>
                        <a14:foregroundMark x1="54484" y1="53982" x2="54484" y2="53982"/>
                        <a14:foregroundMark x1="17713" y1="51327" x2="17713" y2="51327"/>
                        <a14:foregroundMark x1="8296" y1="45133" x2="8296" y2="45133"/>
                        <a14:foregroundMark x1="60538" y1="51327" x2="60538" y2="51327"/>
                        <a14:foregroundMark x1="69058" y1="50442" x2="69058" y2="50442"/>
                        <a14:foregroundMark x1="75112" y1="46903" x2="75112" y2="46903"/>
                        <a14:foregroundMark x1="81166" y1="46018" x2="81166" y2="46018"/>
                        <a14:foregroundMark x1="88117" y1="42478" x2="88117" y2="42478"/>
                        <a14:foregroundMark x1="36771" y1="47788" x2="36771" y2="477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09" y="5931727"/>
            <a:ext cx="2304256" cy="1076325"/>
          </a:xfrm>
          <a:prstGeom prst="rect">
            <a:avLst/>
          </a:prstGeom>
        </p:spPr>
      </p:pic>
      <p:pic>
        <p:nvPicPr>
          <p:cNvPr id="2050" name="Picture 2" descr="http://tochka-bryansk.ru/upload/medialibrary/d19/d194461b5f88ccfee7c0abb7c7c3df3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9" y="2243160"/>
            <a:ext cx="2304256" cy="9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ragazeta.ru/wp-content/uploads/2020/05/bragazeta-ru-krolkovo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718">
                        <a14:foregroundMark x1="3662" y1="60333" x2="3662" y2="60333"/>
                        <a14:foregroundMark x1="15493" y1="63000" x2="15493" y2="63000"/>
                        <a14:foregroundMark x1="31831" y1="66667" x2="31831" y2="66667"/>
                        <a14:foregroundMark x1="48169" y1="63333" x2="48169" y2="63333"/>
                        <a14:foregroundMark x1="55211" y1="63000" x2="55211" y2="63000"/>
                        <a14:foregroundMark x1="63662" y1="62667" x2="63662" y2="62667"/>
                        <a14:foregroundMark x1="79718" y1="63667" x2="79718" y2="63667"/>
                        <a14:foregroundMark x1="91268" y1="62333" x2="91268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3" y="4498933"/>
            <a:ext cx="2232248" cy="18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" y="-38174"/>
            <a:ext cx="10680439" cy="77048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" y="465882"/>
            <a:ext cx="1068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ИНФРАСТРУКТУРА ПОДДЕРЖКИ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" y="1185962"/>
            <a:ext cx="1068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территории региона действуют более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37 тысяч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субъектов МСП.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48262" y="2419896"/>
            <a:ext cx="1620180" cy="1070322"/>
          </a:xfrm>
          <a:prstGeom prst="roundRect">
            <a:avLst>
              <a:gd name="adj" fmla="val 8087"/>
            </a:avLst>
          </a:prstGeom>
          <a:solidFill>
            <a:srgbClr val="ED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РЕГИОНАЛЬНЫЙ ИНЖИНИРИНГОВЫЙ ЦЕНТР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376418" y="3490218"/>
            <a:ext cx="9740" cy="43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268342" y="3778250"/>
            <a:ext cx="216024" cy="216024"/>
          </a:xfrm>
          <a:prstGeom prst="ellipse">
            <a:avLst/>
          </a:prstGeom>
          <a:solidFill>
            <a:srgbClr val="4BBA7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3788" y="2419896"/>
            <a:ext cx="2624954" cy="1070322"/>
          </a:xfrm>
          <a:prstGeom prst="roundRect">
            <a:avLst>
              <a:gd name="adj" fmla="val 8087"/>
            </a:avLst>
          </a:prstGeom>
          <a:solidFill>
            <a:srgbClr val="ED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БРЯНСКИЙ ОБЛАСТНОЙ ПРОМЫШЛЕННЫЙ ПАРК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5974" y="2444613"/>
            <a:ext cx="2475858" cy="901589"/>
          </a:xfrm>
          <a:prstGeom prst="roundRect">
            <a:avLst>
              <a:gd name="adj" fmla="val 8087"/>
            </a:avLst>
          </a:prstGeom>
          <a:solidFill>
            <a:srgbClr val="ED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ГАУ БРЯНСКИЙ ОБЛАСТНОЙ «ЦЕНТР ОКАЗАНИЯ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УСЛУГ «МОЙ БИЗНЕС»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6068" y="6298530"/>
            <a:ext cx="1620180" cy="1070322"/>
          </a:xfrm>
          <a:prstGeom prst="roundRect">
            <a:avLst>
              <a:gd name="adj" fmla="val 8087"/>
            </a:avLst>
          </a:prstGeom>
          <a:solidFill>
            <a:srgbClr val="ED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ЦЕНТР КЛАСТЕРНОГО РАЗВИТИЯ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40478" y="6082506"/>
            <a:ext cx="8134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9"/>
            <a:ext cx="10887075" cy="785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" y="-1"/>
            <a:ext cx="10680439" cy="7556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9830" y="1516385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УВЕРЕНЫ, ЧТО ЗНАКОМСТВО С БРЯНСКОЙ ОБЛАСТЬЮ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6054" y="212206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БУДЕТ ДЛЯ ВАС ИНТЕРЕСНЫМ,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8936" y="2698130"/>
            <a:ext cx="7833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А БИЗНЕС В НАШЕМ РЕГИОНЕ – УСПЕШНЫМ!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17" y="4916437"/>
            <a:ext cx="534035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Департамент экономического развития Брянской области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Адрес: 241002, г. Брянск, пр-т Ленина, д.33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тел: 8 (4832) 74-20-25, факс: 8 (4832) 74-35-06,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е-</a:t>
            </a:r>
            <a:r>
              <a:rPr lang="ru-RU" sz="1400" b="1" dirty="0" err="1">
                <a:solidFill>
                  <a:schemeClr val="bg1"/>
                </a:solidFill>
              </a:rPr>
              <a:t>mail</a:t>
            </a:r>
            <a:r>
              <a:rPr lang="ru-RU" sz="1400" b="1" dirty="0">
                <a:solidFill>
                  <a:schemeClr val="bg1"/>
                </a:solidFill>
              </a:rPr>
              <a:t>: info@econom32.ru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сайт:  http://econom32.ru/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ГАУ БО «Центр оказания услуг «Мой бизнес»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Адрес: 241023, г. Брянск, ул. </a:t>
            </a:r>
            <a:r>
              <a:rPr lang="ru-RU" sz="1400" b="1" dirty="0" err="1">
                <a:solidFill>
                  <a:schemeClr val="bg1"/>
                </a:solidFill>
              </a:rPr>
              <a:t>Бежицкая</a:t>
            </a:r>
            <a:r>
              <a:rPr lang="ru-RU" sz="1400" b="1" dirty="0">
                <a:solidFill>
                  <a:schemeClr val="bg1"/>
                </a:solidFill>
              </a:rPr>
              <a:t>, 54, офис 06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ел. 8 (4832) 58 92 77,  е-</a:t>
            </a:r>
            <a:r>
              <a:rPr lang="ru-RU" sz="1400" b="1" dirty="0" err="1">
                <a:solidFill>
                  <a:schemeClr val="bg1"/>
                </a:solidFill>
              </a:rPr>
              <a:t>mail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  <a:r>
              <a:rPr lang="en-US" sz="1400" u="sng" dirty="0">
                <a:solidFill>
                  <a:schemeClr val="bg1"/>
                </a:solidFill>
              </a:rPr>
              <a:t>i</a:t>
            </a:r>
            <a:r>
              <a:rPr lang="en-US" sz="1400" b="1" u="sng" dirty="0">
                <a:solidFill>
                  <a:schemeClr val="bg1"/>
                </a:solidFill>
              </a:rPr>
              <a:t>nfo@mybiz32.ru</a:t>
            </a:r>
            <a:r>
              <a:rPr lang="ru-RU" sz="1400" u="sng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сайт: http://мойбизнес32.рф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0713" y="4989506"/>
            <a:ext cx="53403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ГБУ «Агентство по сопровождению инвестиционных проектов»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Адрес: 241037, г. Брянск, ул. Красноармейская, 156, офис 205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тел. 8 (4832) 74-58-55, факс: 8 (4832) 74-07-26,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е-</a:t>
            </a:r>
            <a:r>
              <a:rPr lang="ru-RU" sz="1400" b="1" dirty="0" err="1">
                <a:solidFill>
                  <a:schemeClr val="bg1"/>
                </a:solidFill>
              </a:rPr>
              <a:t>mail</a:t>
            </a:r>
            <a:r>
              <a:rPr lang="ru-RU" sz="1400" b="1" dirty="0">
                <a:solidFill>
                  <a:schemeClr val="bg1"/>
                </a:solidFill>
              </a:rPr>
              <a:t>: agency@invest32.ru,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сайт https://invest32.ru/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Брянский </a:t>
            </a:r>
            <a:r>
              <a:rPr lang="ru-RU" sz="1400" b="1" dirty="0" err="1">
                <a:solidFill>
                  <a:schemeClr val="bg1"/>
                </a:solidFill>
              </a:rPr>
              <a:t>микрофинансовый</a:t>
            </a:r>
            <a:r>
              <a:rPr lang="ru-RU" sz="1400" b="1" dirty="0">
                <a:solidFill>
                  <a:schemeClr val="bg1"/>
                </a:solidFill>
              </a:rPr>
              <a:t> фонд «Новый мир»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Адрес:241007, </a:t>
            </a:r>
            <a:r>
              <a:rPr lang="ru-RU" sz="1400" b="1" dirty="0" err="1">
                <a:solidFill>
                  <a:schemeClr val="bg1"/>
                </a:solidFill>
              </a:rPr>
              <a:t>г.Брянск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  <a:r>
              <a:rPr lang="ru-RU" sz="1400" b="1" dirty="0" err="1">
                <a:solidFill>
                  <a:schemeClr val="bg1"/>
                </a:solidFill>
              </a:rPr>
              <a:t>ул.Дуки</a:t>
            </a:r>
            <a:r>
              <a:rPr lang="ru-RU" sz="1400" b="1" dirty="0">
                <a:solidFill>
                  <a:schemeClr val="bg1"/>
                </a:solidFill>
              </a:rPr>
              <a:t>, дом 65, офис 1311,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тел/факс: +7 (4832) 30-60-85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сайт: http://zaim32.ru/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"/>
            <a:ext cx="10680700" cy="755686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28409" y="1517872"/>
            <a:ext cx="4140370" cy="314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2600"/>
              </a:lnSpc>
              <a:defRPr lang="en-US"/>
            </a:pPr>
            <a:r>
              <a:rPr sz="2800" b="1" dirty="0" smtClean="0">
                <a:solidFill>
                  <a:srgbClr val="C00000"/>
                </a:solidFill>
                <a:latin typeface="+mj-lt"/>
                <a:ea typeface="Russo One" charset="77"/>
                <a:cs typeface="Russo One" charset="77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Russo One" charset="77"/>
                <a:cs typeface="Russo One" charset="77"/>
              </a:rPr>
              <a:t>36</a:t>
            </a:r>
            <a:r>
              <a:rPr lang="ru-RU" sz="2800" b="1" dirty="0" smtClean="0">
                <a:solidFill>
                  <a:srgbClr val="7A1F53"/>
                </a:solidFill>
                <a:latin typeface="+mj-lt"/>
                <a:ea typeface="Russo One" charset="77"/>
                <a:cs typeface="Russo One" charset="77"/>
              </a:rPr>
              <a:t> </a:t>
            </a:r>
            <a:r>
              <a:rPr sz="2000" dirty="0" err="1">
                <a:latin typeface="+mj-lt"/>
                <a:ea typeface="Arial" charset="89"/>
                <a:cs typeface="Arial" charset="89"/>
              </a:rPr>
              <a:t>муни</a:t>
            </a:r>
            <a:r>
              <a:rPr lang="ru-RU" sz="2000" dirty="0" err="1">
                <a:latin typeface="+mj-lt"/>
                <a:ea typeface="Arial" charset="89"/>
                <a:cs typeface="Arial" charset="89"/>
              </a:rPr>
              <a:t>ц</a:t>
            </a:r>
            <a:r>
              <a:rPr sz="2000" dirty="0" err="1">
                <a:latin typeface="+mj-lt"/>
                <a:ea typeface="Arial" charset="89"/>
                <a:cs typeface="Arial" charset="89"/>
              </a:rPr>
              <a:t>ипальных</a:t>
            </a:r>
            <a:r>
              <a:rPr sz="2000" dirty="0">
                <a:latin typeface="+mj-lt"/>
                <a:ea typeface="Arial" charset="89"/>
                <a:cs typeface="Arial" charset="89"/>
              </a:rPr>
              <a:t> </a:t>
            </a:r>
            <a:r>
              <a:rPr lang="ru-RU" sz="2000" dirty="0">
                <a:latin typeface="+mj-lt"/>
                <a:ea typeface="Arial" charset="89"/>
                <a:cs typeface="Arial" charset="89"/>
              </a:rPr>
              <a:t> </a:t>
            </a:r>
            <a:r>
              <a:rPr sz="2000" dirty="0" err="1">
                <a:latin typeface="+mj-lt"/>
                <a:ea typeface="Arial" charset="89"/>
                <a:cs typeface="Arial" charset="89"/>
              </a:rPr>
              <a:t>образовани</a:t>
            </a:r>
            <a:r>
              <a:rPr lang="ru-RU" sz="2000" dirty="0">
                <a:latin typeface="+mj-lt"/>
                <a:ea typeface="Arial" charset="89"/>
                <a:cs typeface="Arial" charset="89"/>
              </a:rPr>
              <a:t>й</a:t>
            </a:r>
            <a:r>
              <a:rPr sz="2000" dirty="0">
                <a:latin typeface="+mj-lt"/>
                <a:ea typeface="Arial" charset="89"/>
                <a:cs typeface="Arial" charset="89"/>
              </a:rPr>
              <a:t>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409" y="1903899"/>
            <a:ext cx="1383981" cy="2181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1800"/>
              </a:lnSpc>
              <a:defRPr lang="en-US"/>
            </a:pPr>
            <a:r>
              <a:rPr sz="2000" dirty="0">
                <a:latin typeface="+mj-lt"/>
                <a:ea typeface="Arial" charset="89"/>
                <a:cs typeface="Arial" charset="89"/>
              </a:rPr>
              <a:t>в том числе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116214" y="6134905"/>
            <a:ext cx="2060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en-US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Население</a:t>
            </a:r>
            <a:endParaRPr lang="ru-RU" sz="2800" dirty="0">
              <a:solidFill>
                <a:srgbClr val="7A1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usso One" charset="89"/>
              <a:cs typeface="Russo One" charset="8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6214" y="6626510"/>
            <a:ext cx="336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ea typeface="Russo One" charset="89"/>
                <a:cs typeface="Russo One" charset="89"/>
              </a:rPr>
              <a:t>1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Russo One" charset="89"/>
                <a:cs typeface="Russo One" charset="89"/>
              </a:rPr>
              <a:t>168 771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Russo One" charset="89"/>
                <a:cs typeface="Russo One" charset="89"/>
              </a:rPr>
              <a:t>человек</a:t>
            </a:r>
            <a:endParaRPr lang="ru-RU" sz="2400" b="1" dirty="0">
              <a:solidFill>
                <a:srgbClr val="C00000"/>
              </a:solidFill>
              <a:latin typeface="+mj-lt"/>
              <a:ea typeface="Russo One" charset="89"/>
              <a:cs typeface="Russo One" charset="8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91527" y="6626510"/>
            <a:ext cx="235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ea typeface="Russo One" charset="89"/>
                <a:cs typeface="Russo One" charset="89"/>
              </a:rPr>
              <a:t>34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Russo One" charset="89"/>
                <a:cs typeface="Russo One" charset="89"/>
              </a:rPr>
              <a:t>900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Russo One" charset="89"/>
                <a:cs typeface="Russo One" charset="89"/>
              </a:rPr>
              <a:t>кв.км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9036" y="1856979"/>
            <a:ext cx="2592288" cy="2769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5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городских округов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841" y="6134905"/>
            <a:ext cx="2054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Площадь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1863"/>
            <a:ext cx="10680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Уникальное экономико-географическое положение: входит в состав ЦФО, граничит с двумя государствами (Республикой Беларусь и Украиной) и четырьмя областями России (Калужской, Курской, Орловской и Смоленской).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9870" y="2265701"/>
            <a:ext cx="3101454" cy="312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2 муниципальных округа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5" grpId="0"/>
      <p:bldP spid="46" grpId="0"/>
      <p:bldP spid="47" grpId="0"/>
      <p:bldP spid="2" grpId="0" animBg="1"/>
      <p:bldP spid="5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-2664012" y="890246"/>
            <a:ext cx="10279220" cy="391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1679"/>
              </a:lnSpc>
              <a:defRPr lang="en-US"/>
            </a:pPr>
            <a:endParaRPr sz="1400" dirty="0">
              <a:solidFill>
                <a:srgbClr val="370F2E"/>
              </a:solidFill>
              <a:latin typeface="Myriad Pro" charset="77"/>
              <a:ea typeface="Myriad Pro" charset="77"/>
              <a:cs typeface="Myriad Pro" charset="77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74"/>
            <a:ext cx="10680700" cy="75568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21866"/>
            <a:ext cx="10680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Брянская область находится на пересечении важнейших автотранспортных магистралей: 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Москва - Киев, Санкт – Петербург – Харьков - Ростов, Орел – Витебск.</a:t>
            </a:r>
          </a:p>
          <a:p>
            <a:pPr algn="just"/>
            <a:r>
              <a:rPr lang="ru-RU" sz="2000" dirty="0">
                <a:latin typeface="+mj-lt"/>
              </a:rPr>
              <a:t>Через регион проходят  железнодорожные магистрали, осуществляющие выход в Польшу,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Германию, Словакию, Венгрию,  Румынию, страны Балтии и СНГ.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58" y="6370538"/>
            <a:ext cx="10680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Транспортная инфраструктура представлена всеми видами современного транспортного комплекса –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авиационным, автомобильным, железнодорожным, трубопроводным.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/>
          <p:nvPr/>
        </p:nvSpPr>
        <p:spPr>
          <a:xfrm>
            <a:off x="-4302765" y="-1486056"/>
            <a:ext cx="0" cy="232195"/>
          </a:xfrm>
          <a:prstGeom prst="line">
            <a:avLst/>
          </a:prstGeom>
          <a:noFill/>
          <a:ln w="12700" cmpd="sng">
            <a:solidFill>
              <a:srgbClr val="FFFFFF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-4138835" y="-1440253"/>
            <a:ext cx="1322086" cy="114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900"/>
              </a:lnSpc>
              <a:defRPr lang="en-US"/>
            </a:pPr>
            <a:r>
              <a:rPr sz="900" b="1">
                <a:solidFill>
                  <a:srgbClr val="FFFFFF"/>
                </a:solidFill>
                <a:latin typeface="Arial" charset="89"/>
                <a:ea typeface="Arial" charset="89"/>
                <a:cs typeface="Arial" charset="89"/>
              </a:rPr>
              <a:t>БРЯНСКАЯ ОБЛАСТЬ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" y="-1"/>
            <a:ext cx="10680439" cy="7556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376" y="6564332"/>
            <a:ext cx="514353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Более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1,1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млн.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гектаров</a:t>
            </a:r>
            <a:r>
              <a:rPr lang="ru-RU" sz="2000" b="1" dirty="0">
                <a:latin typeface="+mj-lt"/>
              </a:rPr>
              <a:t> </a:t>
            </a:r>
            <a:endParaRPr lang="ru-RU" sz="2000" b="1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территории </a:t>
            </a:r>
            <a:r>
              <a:rPr lang="ru-RU" sz="2000" dirty="0">
                <a:latin typeface="+mj-lt"/>
              </a:rPr>
              <a:t>региона занято лесами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52" y="465882"/>
            <a:ext cx="10680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ВЫСОКИЙ ПРИРОДНО - РЕСУРСНЫЙ ПОТЕНЦИАЛ.</a:t>
            </a:r>
          </a:p>
          <a:p>
            <a:pPr algn="just"/>
            <a:r>
              <a:rPr lang="ru-RU" sz="2000" dirty="0">
                <a:latin typeface="+mj-lt"/>
              </a:rPr>
              <a:t>Месторождения фосфоритов, титано-циркониевых, стекольных и формовочных песков, цементного сырья, тугоплавких глин, </a:t>
            </a:r>
          </a:p>
          <a:p>
            <a:pPr algn="just"/>
            <a:r>
              <a:rPr lang="ru-RU" sz="2000" dirty="0">
                <a:latin typeface="+mj-lt"/>
              </a:rPr>
              <a:t>мела, пресных и минеральных </a:t>
            </a:r>
          </a:p>
          <a:p>
            <a:pPr algn="just"/>
            <a:r>
              <a:rPr lang="ru-RU" sz="2000" dirty="0">
                <a:latin typeface="+mj-lt"/>
              </a:rPr>
              <a:t>подземных вод и 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0"/>
          <p:cNvSpPr/>
          <p:nvPr/>
        </p:nvSpPr>
        <p:spPr>
          <a:xfrm>
            <a:off x="600350" y="102408"/>
            <a:ext cx="0" cy="232195"/>
          </a:xfrm>
          <a:prstGeom prst="line">
            <a:avLst/>
          </a:prstGeom>
          <a:noFill/>
          <a:ln w="12700" cmpd="sng">
            <a:solidFill>
              <a:srgbClr val="FFFFFF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764280" y="148211"/>
            <a:ext cx="1322086" cy="114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900"/>
              </a:lnSpc>
              <a:defRPr lang="en-US"/>
            </a:pPr>
            <a:r>
              <a:rPr sz="900" b="1">
                <a:solidFill>
                  <a:srgbClr val="FFFFFF"/>
                </a:solidFill>
                <a:latin typeface="Arial" charset="89"/>
                <a:ea typeface="Arial" charset="89"/>
                <a:cs typeface="Arial" charset="89"/>
              </a:rPr>
              <a:t>БРЯНСКАЯ ОБЛАСТЬ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9" y="-369"/>
            <a:ext cx="10680700" cy="75568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652" y="465882"/>
            <a:ext cx="10680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ВЫСОКИЙ ТРУДОВОЙ И НАУЧНЫЙ ПОТЕНЦИАЛ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52" y="1038404"/>
            <a:ext cx="1066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В регионе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4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государственных вуза и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6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филиалов государственных вузов.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52" y="1473994"/>
            <a:ext cx="1068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Численность экономически активного населения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764,4 </a:t>
            </a:r>
            <a:r>
              <a:rPr lang="ru-RU" sz="2000" dirty="0" smtClean="0">
                <a:latin typeface="+mj-lt"/>
              </a:rPr>
              <a:t>тыс</a:t>
            </a:r>
            <a:r>
              <a:rPr lang="ru-RU" sz="2000" dirty="0">
                <a:latin typeface="+mj-lt"/>
              </a:rPr>
              <a:t>. человек.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9" y="20132"/>
            <a:ext cx="10705679" cy="7574542"/>
          </a:xfrm>
          <a:prstGeom prst="rect">
            <a:avLst/>
          </a:prstGeom>
        </p:spPr>
      </p:pic>
      <p:sp>
        <p:nvSpPr>
          <p:cNvPr id="13" name="Rectangle 13"/>
          <p:cNvSpPr/>
          <p:nvPr/>
        </p:nvSpPr>
        <p:spPr>
          <a:xfrm>
            <a:off x="2482830" y="1563672"/>
            <a:ext cx="964692" cy="37033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FFFFFF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19026" y="1731517"/>
            <a:ext cx="1008875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15,2%</a:t>
            </a:r>
            <a:r>
              <a:rPr sz="24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 </a:t>
            </a:r>
            <a:endParaRPr sz="2400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90875" y="3464459"/>
            <a:ext cx="960338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31,0</a:t>
            </a: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%</a:t>
            </a:r>
            <a:endParaRPr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054730" y="3563936"/>
            <a:ext cx="952579" cy="2143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15,3</a:t>
            </a:r>
            <a:r>
              <a:rPr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% </a:t>
            </a:r>
            <a:endParaRPr sz="2800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6223" y="5218410"/>
            <a:ext cx="855735" cy="3392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3,5</a:t>
            </a:r>
            <a:r>
              <a:rPr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%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28382" y="5616919"/>
            <a:ext cx="849349" cy="321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7,4</a:t>
            </a:r>
            <a:r>
              <a:rPr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% </a:t>
            </a:r>
            <a:endParaRPr sz="2800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08903" y="6006778"/>
            <a:ext cx="863095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4,6</a:t>
            </a:r>
            <a:r>
              <a:rPr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%</a:t>
            </a:r>
            <a:r>
              <a:rPr sz="2400" dirty="0" smtClean="0">
                <a:solidFill>
                  <a:srgbClr val="7A1F5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 </a:t>
            </a:r>
            <a:endParaRPr sz="2400" dirty="0">
              <a:solidFill>
                <a:srgbClr val="7A1F5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620270" y="6514554"/>
            <a:ext cx="7239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5,2</a:t>
            </a:r>
            <a:r>
              <a:rPr sz="280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%</a:t>
            </a:r>
            <a:r>
              <a:rPr sz="2400" dirty="0" smtClean="0">
                <a:solidFill>
                  <a:srgbClr val="7A1F5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yriad Pro" charset="77"/>
                <a:cs typeface="Myriad Pro" charset="77"/>
              </a:rPr>
              <a:t> </a:t>
            </a:r>
            <a:endParaRPr sz="2400" dirty="0">
              <a:solidFill>
                <a:srgbClr val="7A1F5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572588" y="6785244"/>
            <a:ext cx="895554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400"/>
              </a:lnSpc>
              <a:defRPr lang="en-US"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17,8</a:t>
            </a: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%</a:t>
            </a:r>
            <a:r>
              <a:rPr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yriad Pro" charset="77"/>
                <a:cs typeface="Myriad Pro" charset="77"/>
              </a:rPr>
              <a:t> </a:t>
            </a:r>
            <a:endParaRPr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yriad Pro" charset="77"/>
              <a:cs typeface="Myriad Pro" charset="7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2358" y="5764857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Транспортировка и хранение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3292" y="3849688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Торговля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846" y="6916985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Сельское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24" y="5362426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8262" y="6730578"/>
            <a:ext cx="53403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Здравоохранение и предоставление социальных услуг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766" y="6154514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Строительство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107" y="3634234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9092" y="1919195"/>
            <a:ext cx="4426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Обрабатывающие производства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1906" y="1381207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  <a:ea typeface="Microsoft YaHei UI" panose="020B0503020204020204" pitchFamily="34" charset="-122"/>
              </a:rPr>
              <a:t>Объем валового регионального продукта</a:t>
            </a:r>
          </a:p>
          <a:p>
            <a:pPr algn="ctr" defTabSz="864000"/>
            <a:r>
              <a:rPr lang="ru-RU" dirty="0">
                <a:latin typeface="+mj-lt"/>
                <a:ea typeface="Microsoft YaHei UI" panose="020B0503020204020204" pitchFamily="34" charset="-122"/>
              </a:rPr>
              <a:t> в 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2022 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году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оценен в 502,11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 млрд. рублей, индекс физического объема –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103,0% 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в сопоставимых ценах к уровню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2021 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года, в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2021 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году ВРП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составил 447,9 млрд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. руб.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(108,6 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% к уровню </a:t>
            </a:r>
            <a:r>
              <a:rPr lang="ru-RU" dirty="0" smtClean="0">
                <a:latin typeface="+mj-lt"/>
                <a:ea typeface="Microsoft YaHei UI" panose="020B0503020204020204" pitchFamily="34" charset="-122"/>
              </a:rPr>
              <a:t>2020 </a:t>
            </a:r>
            <a:r>
              <a:rPr lang="ru-RU" dirty="0">
                <a:latin typeface="+mj-lt"/>
                <a:ea typeface="Microsoft YaHei UI" panose="020B0503020204020204" pitchFamily="34" charset="-122"/>
              </a:rPr>
              <a:t>года).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652" y="465882"/>
            <a:ext cx="10680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БРЯНЩИНА - РАЗВИТЫЙ ИНДУСТРИАЛЬНО - АГРАРНЫЙ РЕГИОН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8633" y="903685"/>
            <a:ext cx="10680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Валового регионального продукта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4" grpId="0"/>
      <p:bldP spid="26" grpId="0"/>
      <p:bldP spid="27" grpId="0"/>
      <p:bldP spid="30" grpId="0"/>
      <p:bldP spid="31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-276274" y="5396484"/>
            <a:ext cx="3482962" cy="2857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ctr">
              <a:lnSpc>
                <a:spcPts val="2600"/>
              </a:lnSpc>
              <a:tabLst>
                <a:tab pos="7747000" algn="l"/>
              </a:tabLst>
              <a:defRPr lang="en-US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Ведущие предприятия: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50" y="-110182"/>
            <a:ext cx="10948967" cy="7848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65882"/>
            <a:ext cx="10680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Промышленный комплекс представляют около  300  крупных и средних предприятий.</a:t>
            </a:r>
          </a:p>
          <a:p>
            <a:pPr algn="just"/>
            <a:r>
              <a:rPr lang="ru-RU" sz="2000" dirty="0"/>
              <a:t>Развито машиностроение и металлообработка, </a:t>
            </a:r>
          </a:p>
          <a:p>
            <a:pPr algn="just"/>
            <a:r>
              <a:rPr lang="ru-RU" sz="2000" dirty="0"/>
              <a:t>производство строительных материалов </a:t>
            </a:r>
          </a:p>
          <a:p>
            <a:pPr algn="just"/>
            <a:r>
              <a:rPr lang="ru-RU" sz="2000" dirty="0"/>
              <a:t>и деревообработка.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Индекс промышленного производства </a:t>
            </a:r>
          </a:p>
          <a:p>
            <a:pPr algn="just"/>
            <a:r>
              <a:rPr lang="ru-RU" sz="2000" dirty="0" smtClean="0"/>
              <a:t>117,7%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68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8"/>
          <a:stretch/>
        </p:blipFill>
        <p:spPr>
          <a:xfrm>
            <a:off x="261" y="0"/>
            <a:ext cx="10680440" cy="393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3152" y="424497"/>
            <a:ext cx="1068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ДОЛЯ ВЫПУСКА ПРОДУКЦИИ БРЯНСКИМИ ПРЕДПРИЯТИЯМИ НА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РОССИЙСКОМ РЫНКЕ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6475"/>
              </p:ext>
            </p:extLst>
          </p:nvPr>
        </p:nvGraphicFramePr>
        <p:xfrm>
          <a:off x="12968" y="1104107"/>
          <a:ext cx="10680438" cy="6554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672">
                  <a:extLst>
                    <a:ext uri="{9D8B030D-6E8A-4147-A177-3AD203B41FA5}">
                      <a16:colId xmlns:a16="http://schemas.microsoft.com/office/drawing/2014/main" val="4169810924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80398456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4244307995"/>
                    </a:ext>
                  </a:extLst>
                </a:gridCol>
                <a:gridCol w="2093379">
                  <a:extLst>
                    <a:ext uri="{9D8B030D-6E8A-4147-A177-3AD203B41FA5}">
                      <a16:colId xmlns:a16="http://schemas.microsoft.com/office/drawing/2014/main" val="2643805507"/>
                    </a:ext>
                  </a:extLst>
                </a:gridCol>
                <a:gridCol w="2688173">
                  <a:extLst>
                    <a:ext uri="{9D8B030D-6E8A-4147-A177-3AD203B41FA5}">
                      <a16:colId xmlns:a16="http://schemas.microsoft.com/office/drawing/2014/main" val="3920181931"/>
                    </a:ext>
                  </a:extLst>
                </a:gridCol>
              </a:tblGrid>
              <a:tr h="4170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ПРОМЫШЛЕННЫЙ КОМПЛЕКС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81699"/>
                  </a:ext>
                </a:extLst>
              </a:tr>
              <a:tr h="926205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</a:rPr>
                        <a:t>В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Calibri" panose="020F0502020204030204" pitchFamily="34" charset="0"/>
                        </a:rPr>
                        <a:t>22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</a:rPr>
                        <a:t>году промышленными предприятиями Брянской области отгружено товаров собственного производства на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95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,8 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млрд. рублей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</a:rPr>
                        <a:t>.</a:t>
                      </a:r>
                    </a:p>
                    <a:p>
                      <a:pPr algn="just"/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YaHei Light" panose="020B0502040204020203" pitchFamily="34" charset="-122"/>
                      </a:endParaRPr>
                    </a:p>
                    <a:p>
                      <a:pPr algn="just"/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YaHei Light" panose="020B0502040204020203" pitchFamily="34" charset="-122"/>
                      </a:endParaRPr>
                    </a:p>
                    <a:p>
                      <a:pPr algn="just"/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YaHei Light" panose="020B0502040204020203" pitchFamily="34" charset="-122"/>
                      </a:endParaRPr>
                    </a:p>
                    <a:p>
                      <a:pPr algn="just"/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YaHei Light" panose="020B0502040204020203" pitchFamily="34" charset="-122"/>
                      </a:endParaRPr>
                    </a:p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</a:rPr>
                        <a:t>Индекс промышленного производства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к уровню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года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</a:rPr>
                        <a:t> составил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17,7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Microsoft YaHei Light" panose="020B0502040204020203" pitchFamily="34" charset="-122"/>
                          <a:cs typeface="+mn-cs"/>
                        </a:rPr>
                        <a:t>%.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j-lt"/>
                        <a:ea typeface="Microsoft YaHei Light" panose="020B0502040204020203" pitchFamily="34" charset="-122"/>
                        <a:cs typeface="+mn-cs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997773"/>
                  </a:ext>
                </a:extLst>
              </a:tr>
              <a:tr h="1216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100 %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МАГИСТРАЛЬНЫХ ГРУЗОВЫХ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ТЕПЛОВОЗОВ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75 %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МАНЕВРОВЫХ ГРУЗОВЫХ ТЕПЛОВОЗОВ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80%</a:t>
                      </a:r>
                      <a:endParaRPr lang="ru-RU" sz="2400" b="1" i="0" u="none" strike="noStrike" kern="1200" baseline="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МЕТАЛЕНА</a:t>
                      </a: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75 %</a:t>
                      </a:r>
                      <a:endParaRPr lang="ru-RU" sz="2400" b="1" i="0" u="none" strike="noStrike" kern="1200" baseline="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КВАДРОЦИКЛОВ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35 %</a:t>
                      </a:r>
                      <a:endParaRPr lang="ru-RU" sz="2400" b="1" i="0" u="none" strike="noStrike" kern="1200" baseline="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СНЕГОХОДОВ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40063"/>
                  </a:ext>
                </a:extLst>
              </a:tr>
              <a:tr h="818753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74678"/>
                  </a:ext>
                </a:extLst>
              </a:tr>
              <a:tr h="92356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60 %</a:t>
                      </a: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КАМВОЛЬНЫХ ТКАНЕЙ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31 %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ВТОГРЕЙДЕРОВ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29 %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АВТОКРАНОВ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ВЕЛОСИПЕДОВ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PF Square Sans Pro" panose="0200050604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487845"/>
                  </a:ext>
                </a:extLst>
              </a:tr>
              <a:tr h="781425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182978"/>
                  </a:ext>
                </a:extLst>
              </a:tr>
              <a:tr h="13691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17 %</a:t>
                      </a: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КОРМО- УБОРОЧНЫХ КОМБАЙНОВ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13 %</a:t>
                      </a: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СТАЛЬНОГО ВАГОННОГО</a:t>
                      </a: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ЛИТЬЯ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F Square Sans Pro" panose="0200050604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i="0" u="none" strike="noStrike" kern="1200" baseline="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90 %</a:t>
                      </a: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КАРБИДЫ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50 %</a:t>
                      </a:r>
                    </a:p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ВОЛЬФРАМА</a:t>
                      </a:r>
                      <a:endParaRPr lang="ru-RU" sz="1400" dirty="0">
                        <a:latin typeface="+mj-lt"/>
                      </a:endParaRPr>
                    </a:p>
                    <a:p>
                      <a:pPr algn="ctr"/>
                      <a:endParaRPr lang="ru-RU" sz="105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9643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" y="1492234"/>
            <a:ext cx="1667830" cy="90062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16" y="1492234"/>
            <a:ext cx="1501963" cy="89940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780" y="1492234"/>
            <a:ext cx="1170790" cy="9366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168" y="1492234"/>
            <a:ext cx="1683795" cy="10008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82" y="3916808"/>
            <a:ext cx="1357321" cy="7760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3992" y="3933479"/>
            <a:ext cx="1500198" cy="7691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779" y="3916808"/>
            <a:ext cx="1589740" cy="7858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2478" y="3916808"/>
            <a:ext cx="1143008" cy="85852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899" y="5678797"/>
            <a:ext cx="1637685" cy="7858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1485" y="5639972"/>
            <a:ext cx="1714512" cy="80228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4073" y="5656437"/>
            <a:ext cx="1695023" cy="7858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040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1885580" y="3271893"/>
            <a:ext cx="1917692" cy="20595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2800"/>
              </a:lnSpc>
              <a:defRPr lang="en-US"/>
            </a:pPr>
            <a:endParaRPr sz="2000" b="1" dirty="0">
              <a:latin typeface="+mj-lt"/>
              <a:ea typeface="Arial" charset="89"/>
              <a:cs typeface="Arial" charset="89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700" cy="75568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552370"/>
            <a:ext cx="1066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usso One" charset="89"/>
                <a:cs typeface="Russo One" charset="89"/>
              </a:rPr>
              <a:t>АГРОПРОМЫШЛЕННЫЙ КОМПЛЕКС</a:t>
            </a:r>
            <a:endParaRPr lang="ru-RU" sz="2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5579" y="2156009"/>
            <a:ext cx="2053245" cy="69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  <a:defRPr lang="en-US"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Картофель </a:t>
            </a:r>
          </a:p>
          <a:p>
            <a:pPr>
              <a:lnSpc>
                <a:spcPts val="2000"/>
              </a:lnSpc>
              <a:spcAft>
                <a:spcPts val="5000"/>
              </a:spcAft>
              <a:defRPr lang="en-US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22,5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83966" y="3515166"/>
            <a:ext cx="130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Зерно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3,9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2395" y="2156009"/>
            <a:ext cx="1707442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  <a:defRPr lang="en-US"/>
            </a:pPr>
            <a:r>
              <a:rPr lang="ru-RU" sz="2400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rial" charset="89"/>
                <a:cs typeface="Arial" charset="89"/>
              </a:rPr>
              <a:t>Мясо КРС </a:t>
            </a:r>
          </a:p>
          <a:p>
            <a:pPr>
              <a:lnSpc>
                <a:spcPts val="2000"/>
              </a:lnSpc>
              <a:spcAft>
                <a:spcPts val="4500"/>
              </a:spcAft>
              <a:defRPr lang="en-US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25,9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%</a:t>
            </a:r>
            <a:endParaRPr lang="ru-RU" sz="2400" b="1" dirty="0">
              <a:solidFill>
                <a:srgbClr val="C00000"/>
              </a:solidFill>
              <a:latin typeface="+mj-lt"/>
              <a:ea typeface="Arial" charset="89"/>
              <a:cs typeface="Arial" charset="89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78721" y="3562226"/>
            <a:ext cx="1685044" cy="7032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>
              <a:lnSpc>
                <a:spcPts val="2000"/>
              </a:lnSpc>
              <a:spcAft>
                <a:spcPts val="600"/>
              </a:spcAft>
              <a:defRPr lang="en-US"/>
            </a:pP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Свинина </a:t>
            </a:r>
          </a:p>
          <a:p>
            <a:pPr>
              <a:lnSpc>
                <a:spcPts val="2000"/>
              </a:lnSpc>
              <a:defRPr lang="en-US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5,2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2396" y="3508773"/>
            <a:ext cx="141201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 lang="en-US"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Овощи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4,7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% </a:t>
            </a:r>
            <a:endParaRPr lang="ru-RU" sz="2400" b="1" dirty="0">
              <a:solidFill>
                <a:srgbClr val="C00000"/>
              </a:solidFill>
              <a:latin typeface="+mj-lt"/>
              <a:ea typeface="Arial" charset="89"/>
              <a:cs typeface="Arial" charset="8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6322" y="2042507"/>
            <a:ext cx="1724377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  <a:defRPr lang="en-US"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Мясо </a:t>
            </a:r>
          </a:p>
          <a:p>
            <a:pPr>
              <a:lnSpc>
                <a:spcPts val="2000"/>
              </a:lnSpc>
              <a:spcAft>
                <a:spcPts val="600"/>
              </a:spcAft>
              <a:defRPr lang="en-US"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89"/>
                <a:cs typeface="Arial" charset="89"/>
              </a:rPr>
              <a:t>птицы </a:t>
            </a:r>
          </a:p>
          <a:p>
            <a:pPr>
              <a:lnSpc>
                <a:spcPts val="2000"/>
              </a:lnSpc>
              <a:spcAft>
                <a:spcPts val="4500"/>
              </a:spcAft>
              <a:defRPr lang="en-US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11,5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Arial" charset="89"/>
                <a:cs typeface="Arial" charset="89"/>
              </a:rPr>
              <a:t>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3884"/>
            <a:ext cx="10663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В регионе производится и выращивается (доля в ЦФО):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782" y="5058659"/>
            <a:ext cx="1066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Индекс производства продукции сельского хозяйства 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2022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году 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110,7%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782" y="5616723"/>
            <a:ext cx="10663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1-е место в России по промышленному производству картофеля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YaHei UI" panose="020B0503020204020204" pitchFamily="34" charset="-122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YaHei UI" panose="020B0503020204020204" pitchFamily="34" charset="-122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1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-е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место 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России по производству мяса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крупного рогатого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скота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YaHei UI" panose="020B0503020204020204" pitchFamily="34" charset="-122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1-е место в ЦФО по поголовью крупного 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 UI" panose="020B0503020204020204" pitchFamily="34" charset="-122"/>
              </a:rPr>
              <a:t>рогатого скота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27" grpId="0"/>
      <p:bldP spid="2" grpId="0"/>
      <p:bldP spid="2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989</Words>
  <Application>Microsoft Office PowerPoint</Application>
  <PresentationFormat>Произвольный</PresentationFormat>
  <Paragraphs>201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Microsoft YaHei Light</vt:lpstr>
      <vt:lpstr>Microsoft YaHei UI</vt:lpstr>
      <vt:lpstr>Arial</vt:lpstr>
      <vt:lpstr>Arial Unicode MS</vt:lpstr>
      <vt:lpstr>Calibri</vt:lpstr>
      <vt:lpstr>Myriad Pro</vt:lpstr>
      <vt:lpstr>PF Square Sans Pro</vt:lpstr>
      <vt:lpstr>Russo One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service5</dc:creator>
  <cp:lastModifiedBy>Work</cp:lastModifiedBy>
  <cp:revision>247</cp:revision>
  <cp:lastPrinted>2022-03-29T12:45:11Z</cp:lastPrinted>
  <dcterms:modified xsi:type="dcterms:W3CDTF">2023-03-02T08:49:47Z</dcterms:modified>
</cp:coreProperties>
</file>