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2" r:id="rId1"/>
  </p:sldMasterIdLst>
  <p:notesMasterIdLst>
    <p:notesMasterId r:id="rId33"/>
  </p:notesMasterIdLst>
  <p:handoutMasterIdLst>
    <p:handoutMasterId r:id="rId34"/>
  </p:handoutMasterIdLst>
  <p:sldIdLst>
    <p:sldId id="332" r:id="rId2"/>
    <p:sldId id="333" r:id="rId3"/>
    <p:sldId id="294" r:id="rId4"/>
    <p:sldId id="259" r:id="rId5"/>
    <p:sldId id="296" r:id="rId6"/>
    <p:sldId id="297" r:id="rId7"/>
    <p:sldId id="322" r:id="rId8"/>
    <p:sldId id="298" r:id="rId9"/>
    <p:sldId id="299" r:id="rId10"/>
    <p:sldId id="323" r:id="rId11"/>
    <p:sldId id="324" r:id="rId12"/>
    <p:sldId id="325" r:id="rId13"/>
    <p:sldId id="337" r:id="rId14"/>
    <p:sldId id="338" r:id="rId15"/>
    <p:sldId id="339" r:id="rId16"/>
    <p:sldId id="340" r:id="rId17"/>
    <p:sldId id="341" r:id="rId18"/>
    <p:sldId id="342" r:id="rId19"/>
    <p:sldId id="326" r:id="rId20"/>
    <p:sldId id="327" r:id="rId21"/>
    <p:sldId id="328" r:id="rId22"/>
    <p:sldId id="329" r:id="rId23"/>
    <p:sldId id="330" r:id="rId24"/>
    <p:sldId id="331" r:id="rId25"/>
    <p:sldId id="334" r:id="rId26"/>
    <p:sldId id="335" r:id="rId27"/>
    <p:sldId id="336" r:id="rId28"/>
    <p:sldId id="284" r:id="rId29"/>
    <p:sldId id="321" r:id="rId30"/>
    <p:sldId id="292" r:id="rId31"/>
    <p:sldId id="293" r:id="rId32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9E5"/>
    <a:srgbClr val="DD7FED"/>
    <a:srgbClr val="D45EE8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7603" autoAdjust="0"/>
  </p:normalViewPr>
  <p:slideViewPr>
    <p:cSldViewPr>
      <p:cViewPr varScale="1">
        <p:scale>
          <a:sx n="111" d="100"/>
          <a:sy n="111" d="100"/>
        </p:scale>
        <p:origin x="714" y="12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rewpc\&#1086;&#1073;&#1097;&#1072;&#1103;\&#1045;&#1083;&#1077;&#1085;&#1072;%20&#1055;&#1086;&#1074;&#1090;&#1072;&#1088;&#1077;&#1074;&#1072;\&#1087;&#1088;&#1077;&#1079;&#1077;&#1085;&#1090;&#1072;&#1094;&#1080;&#1103;%20&#1084;&#1086;&#1103;%20&#1088;&#1077;&#1076;&#1072;&#1082;&#1094;&#1080;&#1103;%20&#1087;&#1083;&#1072;&#1085;%20&#1087;&#1088;&#1080;&#1074;&#1083;&#1077;&#1095;&#1077;&#1085;&#1080;&#1103;%20&#1080;&#1085;&#1074;&#1077;&#1089;&#1090;&#1080;&#1094;&#1080;&#1081;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drewpc\&#1086;&#1073;&#1097;&#1072;&#1103;\&#1045;&#1083;&#1077;&#1085;&#1072;%20&#1055;&#1086;&#1074;&#1090;&#1072;&#1088;&#1077;&#1074;&#1072;\&#1087;&#1088;&#1077;&#1079;&#1077;&#1085;&#1090;&#1072;&#1094;&#1080;&#1103;%20&#1084;&#1086;&#1103;%20&#1088;&#1077;&#1076;&#1072;&#1082;&#1094;&#1080;&#1103;%20&#1087;&#1083;&#1072;&#1085;%20&#1087;&#1088;&#1080;&#1074;&#1083;&#1077;&#1095;&#1077;&#1085;&#1080;&#1103;%20&#1080;&#1085;&#1074;&#1077;&#1089;&#1090;&#1080;&#1094;&#1080;&#1081;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ndrewpc\&#1086;&#1073;&#1097;&#1072;&#1103;\&#1045;&#1083;&#1077;&#1085;&#1072;%20&#1055;&#1086;&#1074;&#1090;&#1072;&#1088;&#1077;&#1074;&#1072;\&#1087;&#1088;&#1077;&#1079;&#1077;&#1085;&#1090;&#1072;&#1094;&#1080;&#1103;%20&#1084;&#1086;&#1103;%20&#1088;&#1077;&#1076;&#1072;&#1082;&#1094;&#1080;&#1103;%20&#1087;&#1083;&#1072;&#1085;%20&#1087;&#1088;&#1080;&#1074;&#1083;&#1077;&#1095;&#1077;&#1085;&#1080;&#1103;%20&#1080;&#1085;&#1074;&#1077;&#1089;&#1090;&#1080;&#1094;&#1080;&#1081;\&#1050;&#1085;&#1080;&#1075;&#1072;1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drewpc\&#1086;&#1073;&#1097;&#1072;&#1103;\&#1045;&#1051;&#1045;&#1053;&#1040;%20&#1055;&#1054;&#1042;&#1058;&#1040;&#1056;&#1045;&#1042;&#1040;\&#1087;&#1088;&#1077;&#1079;&#1077;&#1085;&#1090;&#1072;&#1094;&#1080;&#1103;%20&#1084;&#1086;&#1103;%20&#1088;&#1077;&#1076;&#1072;&#1082;&#1094;&#1080;&#1103;%20&#1087;&#1083;&#1072;&#1085;%20&#1087;&#1088;&#1080;&#1074;&#1083;&#1077;&#1095;&#1077;&#1085;&#1080;&#1103;%20&#1080;&#1085;&#1074;&#1077;&#1089;&#1090;&#1080;&#1094;&#1080;&#1081;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капитал, млрд. руб. </a:t>
            </a:r>
          </a:p>
          <a:p>
            <a:pPr>
              <a:defRPr/>
            </a:pP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198465573976677E-3"/>
          <c:y val="0.26531990551482665"/>
          <c:w val="0.95776337573725134"/>
          <c:h val="0.6575212428024137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Лист1!$A$27:$A$36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Лист1!$B$27:$B$36</c:f>
              <c:numCache>
                <c:formatCode>General</c:formatCode>
                <c:ptCount val="10"/>
                <c:pt idx="0">
                  <c:v>46.6</c:v>
                </c:pt>
                <c:pt idx="1">
                  <c:v>60.9</c:v>
                </c:pt>
                <c:pt idx="2">
                  <c:v>66.099999999999994</c:v>
                </c:pt>
                <c:pt idx="3">
                  <c:v>62.3</c:v>
                </c:pt>
                <c:pt idx="4">
                  <c:v>68.2</c:v>
                </c:pt>
                <c:pt idx="5">
                  <c:v>55.1</c:v>
                </c:pt>
                <c:pt idx="6">
                  <c:v>58.9</c:v>
                </c:pt>
                <c:pt idx="7">
                  <c:v>63.9</c:v>
                </c:pt>
                <c:pt idx="8">
                  <c:v>73.8</c:v>
                </c:pt>
                <c:pt idx="9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6-4E66-B881-6E39CD405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01064"/>
        <c:axId val="136230328"/>
      </c:barChart>
      <c:catAx>
        <c:axId val="13620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230328"/>
        <c:crosses val="autoZero"/>
        <c:auto val="1"/>
        <c:lblAlgn val="ctr"/>
        <c:lblOffset val="100"/>
        <c:noMultiLvlLbl val="0"/>
      </c:catAx>
      <c:valAx>
        <c:axId val="136230328"/>
        <c:scaling>
          <c:orientation val="minMax"/>
          <c:min val="40"/>
        </c:scaling>
        <c:delete val="1"/>
        <c:axPos val="l"/>
        <c:numFmt formatCode="General" sourceLinked="1"/>
        <c:majorTickMark val="out"/>
        <c:minorTickMark val="none"/>
        <c:tickLblPos val="none"/>
        <c:crossAx val="136201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тыс.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4E-4FC1-B2B2-3BF98CC57293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4E-4FC1-B2B2-3BF98CC57293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4E-4FC1-B2B2-3BF98CC57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0.28000000000000003</c:v>
                </c:pt>
                <c:pt idx="1">
                  <c:v>1.1200000000000001</c:v>
                </c:pt>
                <c:pt idx="2" formatCode="General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57224"/>
        <c:axId val="172657616"/>
      </c:barChart>
      <c:catAx>
        <c:axId val="17265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657616"/>
        <c:crosses val="autoZero"/>
        <c:auto val="1"/>
        <c:lblAlgn val="ctr"/>
        <c:lblOffset val="100"/>
        <c:noMultiLvlLbl val="0"/>
      </c:catAx>
      <c:valAx>
        <c:axId val="172657616"/>
        <c:scaling>
          <c:orientation val="minMax"/>
          <c:max val="2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265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 в строительство кролиководческих ферм,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39-4C09-AE8C-DCDAA414FA0C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39-4C09-AE8C-DCDAA414FA0C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39-4C09-AE8C-DCDAA414F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1.2</c:v>
                </c:pt>
                <c:pt idx="1">
                  <c:v>5.0999999999999996</c:v>
                </c:pt>
                <c:pt idx="2" formatCode="General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58400"/>
        <c:axId val="172658792"/>
      </c:barChart>
      <c:catAx>
        <c:axId val="1726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658792"/>
        <c:crosses val="autoZero"/>
        <c:auto val="1"/>
        <c:lblAlgn val="ctr"/>
        <c:lblOffset val="100"/>
        <c:noMultiLvlLbl val="0"/>
      </c:catAx>
      <c:valAx>
        <c:axId val="172658792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26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F3-41E1-8B1F-76EEDE5A5EF6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F3-41E1-8B1F-76EEDE5A5EF6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F3-41E1-8B1F-76EEDE5A5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4.5</c:v>
                </c:pt>
                <c:pt idx="1">
                  <c:v>10.1</c:v>
                </c:pt>
                <c:pt idx="2" formatCode="General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59576"/>
        <c:axId val="172659968"/>
      </c:barChart>
      <c:catAx>
        <c:axId val="17265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659968"/>
        <c:crosses val="autoZero"/>
        <c:auto val="1"/>
        <c:lblAlgn val="ctr"/>
        <c:lblOffset val="100"/>
        <c:noMultiLvlLbl val="0"/>
      </c:catAx>
      <c:valAx>
        <c:axId val="172659968"/>
        <c:scaling>
          <c:orientation val="minMax"/>
          <c:max val="2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265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замороженного притовленного картофеля и картофельных хлопьев, тыс. тонн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86-4505-89B9-AE7A6878D364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86-4505-89B9-AE7A6878D364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86-4505-89B9-AE7A6878D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56</c:v>
                </c:pt>
                <c:pt idx="1">
                  <c:v>93</c:v>
                </c:pt>
                <c:pt idx="2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17768"/>
        <c:axId val="171618160"/>
      </c:barChart>
      <c:catAx>
        <c:axId val="17161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18160"/>
        <c:crosses val="autoZero"/>
        <c:auto val="1"/>
        <c:lblAlgn val="ctr"/>
        <c:lblOffset val="100"/>
        <c:noMultiLvlLbl val="0"/>
      </c:catAx>
      <c:valAx>
        <c:axId val="171618160"/>
        <c:scaling>
          <c:orientation val="minMax"/>
          <c:max val="2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161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C2-4640-A14A-99F92B5E0ADC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C2-4640-A14A-99F92B5E0ADC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C2-4640-A14A-99F92B5E0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90</c:v>
                </c:pt>
                <c:pt idx="1">
                  <c:v>170</c:v>
                </c:pt>
                <c:pt idx="2" formatCode="General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18944"/>
        <c:axId val="171619336"/>
      </c:barChart>
      <c:catAx>
        <c:axId val="1716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619336"/>
        <c:crosses val="autoZero"/>
        <c:auto val="1"/>
        <c:lblAlgn val="ctr"/>
        <c:lblOffset val="100"/>
        <c:noMultiLvlLbl val="0"/>
      </c:catAx>
      <c:valAx>
        <c:axId val="171619336"/>
        <c:scaling>
          <c:orientation val="minMax"/>
          <c:max val="2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161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7E-412B-9F74-DE3CA17DCB09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7E-412B-9F74-DE3CA17DCB09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7E-412B-9F74-DE3CA17DC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3.1</c:v>
                </c:pt>
                <c:pt idx="1">
                  <c:v>6.3</c:v>
                </c:pt>
                <c:pt idx="2" formatCode="General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80064"/>
        <c:axId val="173180456"/>
      </c:barChart>
      <c:catAx>
        <c:axId val="1731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80456"/>
        <c:crosses val="autoZero"/>
        <c:auto val="1"/>
        <c:lblAlgn val="ctr"/>
        <c:lblOffset val="100"/>
        <c:noMultiLvlLbl val="0"/>
      </c:catAx>
      <c:valAx>
        <c:axId val="173180456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318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67-4E21-9367-EFB3CB1A341B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67-4E21-9367-EFB3CB1A341B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67-4E21-9367-EFB3CB1A3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81240"/>
        <c:axId val="173181632"/>
      </c:barChart>
      <c:catAx>
        <c:axId val="17318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81632"/>
        <c:crosses val="autoZero"/>
        <c:auto val="1"/>
        <c:lblAlgn val="ctr"/>
        <c:lblOffset val="100"/>
        <c:noMultiLvlLbl val="0"/>
      </c:catAx>
      <c:valAx>
        <c:axId val="173181632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318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переработки молока, тыс. тонн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86-4505-89B9-AE7A6878D364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86-4505-89B9-AE7A6878D364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86-4505-89B9-AE7A6878D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14.4</c:v>
                </c:pt>
                <c:pt idx="1">
                  <c:v>166.8</c:v>
                </c:pt>
                <c:pt idx="2">
                  <c:v>181.2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82416"/>
        <c:axId val="173182808"/>
      </c:barChart>
      <c:catAx>
        <c:axId val="1731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182808"/>
        <c:crosses val="autoZero"/>
        <c:auto val="1"/>
        <c:lblAlgn val="ctr"/>
        <c:lblOffset val="100"/>
        <c:noMultiLvlLbl val="0"/>
      </c:catAx>
      <c:valAx>
        <c:axId val="173182808"/>
        <c:scaling>
          <c:orientation val="minMax"/>
          <c:max val="19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318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C2-4640-A14A-99F92B5E0ADC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C2-4640-A14A-99F92B5E0ADC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C2-4640-A14A-99F92B5E0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170</c:v>
                </c:pt>
                <c:pt idx="1">
                  <c:v>260</c:v>
                </c:pt>
                <c:pt idx="2" formatCode="General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16200"/>
        <c:axId val="137910432"/>
      </c:barChart>
      <c:catAx>
        <c:axId val="17161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10432"/>
        <c:crosses val="autoZero"/>
        <c:auto val="1"/>
        <c:lblAlgn val="ctr"/>
        <c:lblOffset val="100"/>
        <c:noMultiLvlLbl val="0"/>
      </c:catAx>
      <c:valAx>
        <c:axId val="137910432"/>
        <c:scaling>
          <c:orientation val="minMax"/>
          <c:max val="7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161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7E-412B-9F74-DE3CA17DCB09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7E-412B-9F74-DE3CA17DCB09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7E-412B-9F74-DE3CA17DC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4.3</c:v>
                </c:pt>
                <c:pt idx="1">
                  <c:v>8.1</c:v>
                </c:pt>
                <c:pt idx="2" formatCode="General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11216"/>
        <c:axId val="137911608"/>
      </c:barChart>
      <c:catAx>
        <c:axId val="13791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11608"/>
        <c:crosses val="autoZero"/>
        <c:auto val="1"/>
        <c:lblAlgn val="ctr"/>
        <c:lblOffset val="100"/>
        <c:noMultiLvlLbl val="0"/>
      </c:catAx>
      <c:valAx>
        <c:axId val="137911608"/>
        <c:scaling>
          <c:orientation val="minMax"/>
          <c:max val="13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791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ru-RU" dirty="0"/>
              <a:t>Доля инвестиций в основной капитал в ВРП (ВВП),</a:t>
            </a:r>
            <a:r>
              <a:rPr lang="ru-RU" baseline="0" dirty="0"/>
              <a:t> %</a:t>
            </a:r>
          </a:p>
        </c:rich>
      </c:tx>
      <c:layout>
        <c:manualLayout>
          <c:xMode val="edge"/>
          <c:yMode val="edge"/>
          <c:x val="0.1814160598346259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5276461295418641E-2"/>
          <c:y val="2.9442691903259727E-2"/>
          <c:w val="0.76057916930999736"/>
          <c:h val="0.848363181731621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ln cap="sq">
              <a:solidFill>
                <a:schemeClr val="accent1"/>
              </a:solidFill>
              <a:prstDash val="solid"/>
              <a:miter lim="800000"/>
              <a:headEnd type="none" w="sm" len="sm"/>
            </a:ln>
          </c:spPr>
          <c:marker>
            <c:spPr>
              <a:ln cap="sq"/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B6-4EB1-ADC9-04EB832768B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22.4</c:v>
                </c:pt>
                <c:pt idx="1">
                  <c:v>27.7</c:v>
                </c:pt>
                <c:pt idx="2">
                  <c:v>27.2</c:v>
                </c:pt>
                <c:pt idx="3">
                  <c:v>22.9</c:v>
                </c:pt>
                <c:pt idx="4">
                  <c:v>24.3</c:v>
                </c:pt>
                <c:pt idx="5">
                  <c:v>17.899999999999999</c:v>
                </c:pt>
                <c:pt idx="6">
                  <c:v>17.920000000000002</c:v>
                </c:pt>
                <c:pt idx="7">
                  <c:v>18.28</c:v>
                </c:pt>
                <c:pt idx="8" formatCode="0.0">
                  <c:v>18</c:v>
                </c:pt>
                <c:pt idx="9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8-4154-BB40-38B5C46F06A4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A8-4154-BB40-38B5C46F06A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20.9</c:v>
                </c:pt>
                <c:pt idx="1">
                  <c:v>21.2</c:v>
                </c:pt>
                <c:pt idx="2">
                  <c:v>20.5</c:v>
                </c:pt>
                <c:pt idx="3">
                  <c:v>19.600000000000001</c:v>
                </c:pt>
                <c:pt idx="4">
                  <c:v>20.8</c:v>
                </c:pt>
                <c:pt idx="5">
                  <c:v>21.2</c:v>
                </c:pt>
                <c:pt idx="6" formatCode="0.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A8-4154-BB40-38B5C46F06A4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ЦФО</c:v>
                </c:pt>
              </c:strCache>
            </c:strRef>
          </c:tx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A8-4154-BB40-38B5C46F0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Лист1!$A$3:$A$12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17</c:v>
                </c:pt>
                <c:pt idx="1">
                  <c:v>17.399999999999999</c:v>
                </c:pt>
                <c:pt idx="2">
                  <c:v>17.100000000000001</c:v>
                </c:pt>
                <c:pt idx="3">
                  <c:v>15.8</c:v>
                </c:pt>
                <c:pt idx="4">
                  <c:v>15.7</c:v>
                </c:pt>
                <c:pt idx="5">
                  <c:v>16.2</c:v>
                </c:pt>
                <c:pt idx="6" formatCode="0.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A8-4154-BB40-38B5C46F0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98848"/>
        <c:axId val="89099240"/>
      </c:lineChart>
      <c:catAx>
        <c:axId val="8909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099240"/>
        <c:crosses val="autoZero"/>
        <c:auto val="1"/>
        <c:lblAlgn val="ctr"/>
        <c:lblOffset val="100"/>
        <c:noMultiLvlLbl val="0"/>
      </c:catAx>
      <c:valAx>
        <c:axId val="89099240"/>
        <c:scaling>
          <c:orientation val="minMax"/>
          <c:max val="30"/>
          <c:min val="15"/>
        </c:scaling>
        <c:delete val="1"/>
        <c:axPos val="l"/>
        <c:numFmt formatCode="General" sourceLinked="1"/>
        <c:majorTickMark val="out"/>
        <c:minorTickMark val="none"/>
        <c:tickLblPos val="none"/>
        <c:crossAx val="890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06007143843856"/>
          <c:y val="0.28496584614620335"/>
          <c:w val="0.20353555331649895"/>
          <c:h val="0.320709737781200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67-4E21-9367-EFB3CB1A341B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67-4E21-9367-EFB3CB1A341B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67-4E21-9367-EFB3CB1A3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1.3</c:v>
                </c:pt>
                <c:pt idx="1">
                  <c:v>9.8000000000000007</c:v>
                </c:pt>
                <c:pt idx="2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12392"/>
        <c:axId val="137912784"/>
      </c:barChart>
      <c:catAx>
        <c:axId val="13791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12784"/>
        <c:crosses val="autoZero"/>
        <c:auto val="1"/>
        <c:lblAlgn val="ctr"/>
        <c:lblOffset val="100"/>
        <c:noMultiLvlLbl val="0"/>
      </c:catAx>
      <c:valAx>
        <c:axId val="137912784"/>
        <c:scaling>
          <c:orientation val="minMax"/>
          <c:max val="12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791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товарной свинины, тыс. тонн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86-4505-89B9-AE7A6878D364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86-4505-89B9-AE7A6878D364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86-4505-89B9-AE7A6878D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14.4</c:v>
                </c:pt>
                <c:pt idx="1">
                  <c:v>86.3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69448"/>
        <c:axId val="174769840"/>
      </c:barChart>
      <c:catAx>
        <c:axId val="17476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769840"/>
        <c:crosses val="autoZero"/>
        <c:auto val="1"/>
        <c:lblAlgn val="ctr"/>
        <c:lblOffset val="100"/>
        <c:noMultiLvlLbl val="0"/>
      </c:catAx>
      <c:valAx>
        <c:axId val="174769840"/>
        <c:scaling>
          <c:orientation val="minMax"/>
          <c:max val="19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476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1802167129672295E-2"/>
          <c:y val="0.75026574803149604"/>
          <c:w val="0.92324101747133092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C2-4640-A14A-99F92B5E0ADC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C2-4640-A14A-99F92B5E0ADC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C2-4640-A14A-99F92B5E0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360</c:v>
                </c:pt>
                <c:pt idx="1">
                  <c:v>581</c:v>
                </c:pt>
                <c:pt idx="2" formatCode="General">
                  <c:v>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87696"/>
        <c:axId val="175588088"/>
      </c:barChart>
      <c:catAx>
        <c:axId val="17558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88088"/>
        <c:crosses val="autoZero"/>
        <c:auto val="1"/>
        <c:lblAlgn val="ctr"/>
        <c:lblOffset val="100"/>
        <c:noMultiLvlLbl val="0"/>
      </c:catAx>
      <c:valAx>
        <c:axId val="175588088"/>
        <c:scaling>
          <c:orientation val="minMax"/>
          <c:max val="900"/>
          <c:min val="300"/>
        </c:scaling>
        <c:delete val="1"/>
        <c:axPos val="l"/>
        <c:numFmt formatCode="0" sourceLinked="1"/>
        <c:majorTickMark val="out"/>
        <c:minorTickMark val="none"/>
        <c:tickLblPos val="nextTo"/>
        <c:crossAx val="17558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3503937007873E-2"/>
          <c:y val="5.5623306233062324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4.7</c:v>
                </c:pt>
                <c:pt idx="1">
                  <c:v>10.199999999999999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8"/>
        <c:overlap val="-85"/>
        <c:axId val="174770232"/>
        <c:axId val="174770624"/>
      </c:barChart>
      <c:catAx>
        <c:axId val="17477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770624"/>
        <c:crosses val="autoZero"/>
        <c:auto val="0"/>
        <c:lblAlgn val="ctr"/>
        <c:lblOffset val="100"/>
        <c:tickLblSkip val="1"/>
        <c:noMultiLvlLbl val="0"/>
      </c:catAx>
      <c:valAx>
        <c:axId val="174770624"/>
        <c:scaling>
          <c:orientation val="minMax"/>
          <c:max val="18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17477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D67-4E21-9367-EFB3CB1A341B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67-4E21-9367-EFB3CB1A341B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67-4E21-9367-EFB3CB1A3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18.899999999999999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68272"/>
        <c:axId val="175590440"/>
      </c:barChart>
      <c:catAx>
        <c:axId val="17476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90440"/>
        <c:crosses val="autoZero"/>
        <c:auto val="1"/>
        <c:lblAlgn val="ctr"/>
        <c:lblOffset val="100"/>
        <c:noMultiLvlLbl val="0"/>
      </c:catAx>
      <c:valAx>
        <c:axId val="175590440"/>
        <c:scaling>
          <c:orientation val="minMax"/>
          <c:max val="35"/>
          <c:min val="5"/>
        </c:scaling>
        <c:delete val="1"/>
        <c:axPos val="l"/>
        <c:numFmt formatCode="0.0" sourceLinked="1"/>
        <c:majorTickMark val="out"/>
        <c:minorTickMark val="none"/>
        <c:tickLblPos val="nextTo"/>
        <c:crossAx val="17476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гофрокартона, млн. м2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07-48C0-96B1-81F4AA030671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07-48C0-96B1-81F4AA030671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07-48C0-96B1-81F4AA030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120</c:v>
                </c:pt>
                <c:pt idx="1">
                  <c:v>240</c:v>
                </c:pt>
                <c:pt idx="2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98368"/>
        <c:axId val="174998760"/>
      </c:barChart>
      <c:catAx>
        <c:axId val="1749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98760"/>
        <c:crosses val="autoZero"/>
        <c:auto val="1"/>
        <c:lblAlgn val="ctr"/>
        <c:lblOffset val="100"/>
        <c:noMultiLvlLbl val="0"/>
      </c:catAx>
      <c:valAx>
        <c:axId val="174998760"/>
        <c:scaling>
          <c:orientation val="minMax"/>
          <c:max val="4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49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D6-43EC-8A71-63CBC4BBFC9A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D6-43EC-8A71-63CBC4BBFC9A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D6-43EC-8A71-63CBC4BBF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200</c:v>
                </c:pt>
                <c:pt idx="1">
                  <c:v>300</c:v>
                </c:pt>
                <c:pt idx="2" formatCode="General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20560"/>
        <c:axId val="177420952"/>
      </c:barChart>
      <c:catAx>
        <c:axId val="1774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20952"/>
        <c:crosses val="autoZero"/>
        <c:auto val="1"/>
        <c:lblAlgn val="ctr"/>
        <c:lblOffset val="100"/>
        <c:noMultiLvlLbl val="0"/>
      </c:catAx>
      <c:valAx>
        <c:axId val="177420952"/>
        <c:scaling>
          <c:orientation val="minMax"/>
          <c:max val="6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74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78-45B1-8D25-5986E87D1A36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78-45B1-8D25-5986E87D1A36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78-45B1-8D25-5986E87D1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241808"/>
        <c:axId val="177242200"/>
      </c:barChart>
      <c:catAx>
        <c:axId val="1772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242200"/>
        <c:crosses val="autoZero"/>
        <c:auto val="1"/>
        <c:lblAlgn val="ctr"/>
        <c:lblOffset val="100"/>
        <c:noMultiLvlLbl val="0"/>
      </c:catAx>
      <c:valAx>
        <c:axId val="177242200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724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7B-4248-B84E-58D36D030786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7B-4248-B84E-58D36D030786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7B-4248-B84E-58D36D030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8.1</c:v>
                </c:pt>
                <c:pt idx="1">
                  <c:v>17.2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42784"/>
        <c:axId val="177443176"/>
      </c:barChart>
      <c:catAx>
        <c:axId val="1774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43176"/>
        <c:crosses val="autoZero"/>
        <c:auto val="1"/>
        <c:lblAlgn val="ctr"/>
        <c:lblOffset val="100"/>
        <c:noMultiLvlLbl val="0"/>
      </c:catAx>
      <c:valAx>
        <c:axId val="177443176"/>
        <c:scaling>
          <c:orientation val="minMax"/>
          <c:max val="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744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флаконов из медицинского стекла, млн. шт.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C8-4053-9C0C-7EA1C37887EB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C8-4053-9C0C-7EA1C37887EB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C8-4053-9C0C-7EA1C3788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0</c:v>
                </c:pt>
                <c:pt idx="1">
                  <c:v>442</c:v>
                </c:pt>
                <c:pt idx="2">
                  <c:v>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51512"/>
        <c:axId val="178851904"/>
      </c:barChart>
      <c:catAx>
        <c:axId val="1788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51904"/>
        <c:crosses val="autoZero"/>
        <c:auto val="1"/>
        <c:lblAlgn val="ctr"/>
        <c:lblOffset val="100"/>
        <c:noMultiLvlLbl val="0"/>
      </c:catAx>
      <c:valAx>
        <c:axId val="178851904"/>
        <c:scaling>
          <c:orientation val="minMax"/>
          <c:max val="7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88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Валовой региональный продукт, млрд.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247594050743649E-2"/>
          <c:y val="0.2965740740740741"/>
          <c:w val="0.89019685039370078"/>
          <c:h val="0.61917468649752117"/>
        </c:manualLayout>
      </c:layou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2062554680664917E-2"/>
                  <c:y val="6.9444444444444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7B-4CFF-B097-C219A0287B8F}"/>
                </c:ext>
              </c:extLst>
            </c:dLbl>
            <c:dLbl>
              <c:idx val="1"/>
              <c:layout>
                <c:manualLayout>
                  <c:x val="-5.2062554680664917E-2"/>
                  <c:y val="6.018518518518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7B-4CFF-B097-C219A0287B8F}"/>
                </c:ext>
              </c:extLst>
            </c:dLbl>
            <c:dLbl>
              <c:idx val="2"/>
              <c:layout>
                <c:manualLayout>
                  <c:x val="-6.0395888013998249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7B-4CFF-B097-C219A0287B8F}"/>
                </c:ext>
              </c:extLst>
            </c:dLbl>
            <c:dLbl>
              <c:idx val="3"/>
              <c:layout>
                <c:manualLayout>
                  <c:x val="-5.4840332458442692E-2"/>
                  <c:y val="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7B-4CFF-B097-C219A0287B8F}"/>
                </c:ext>
              </c:extLst>
            </c:dLbl>
            <c:dLbl>
              <c:idx val="4"/>
              <c:layout>
                <c:manualLayout>
                  <c:x val="-5.4840332458442748E-2"/>
                  <c:y val="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7B-4CFF-B097-C219A0287B8F}"/>
                </c:ext>
              </c:extLst>
            </c:dLbl>
            <c:dLbl>
              <c:idx val="5"/>
              <c:layout>
                <c:manualLayout>
                  <c:x val="-5.2062554680664917E-2"/>
                  <c:y val="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7B-4CFF-B097-C219A0287B8F}"/>
                </c:ext>
              </c:extLst>
            </c:dLbl>
            <c:dLbl>
              <c:idx val="6"/>
              <c:layout>
                <c:manualLayout>
                  <c:x val="-4.9284776902887142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7B-4CFF-B097-C219A0287B8F}"/>
                </c:ext>
              </c:extLst>
            </c:dLbl>
            <c:dLbl>
              <c:idx val="7"/>
              <c:layout>
                <c:manualLayout>
                  <c:x val="-3.5395888013998247E-2"/>
                  <c:y val="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7B-4CFF-B097-C219A0287B8F}"/>
                </c:ext>
              </c:extLst>
            </c:dLbl>
            <c:dLbl>
              <c:idx val="8"/>
              <c:layout>
                <c:manualLayout>
                  <c:x val="-3.8173665791776029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E7B-4CFF-B097-C219A0287B8F}"/>
                </c:ext>
              </c:extLst>
            </c:dLbl>
            <c:dLbl>
              <c:idx val="9"/>
              <c:layout>
                <c:manualLayout>
                  <c:x val="-2.9947506561679892E-2"/>
                  <c:y val="6.01851851851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7B-4CFF-B097-C219A0287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Лист1!$A$47:$A$56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Лист1!$B$47:$B$56</c:f>
              <c:numCache>
                <c:formatCode>General</c:formatCode>
                <c:ptCount val="10"/>
                <c:pt idx="0">
                  <c:v>207.4</c:v>
                </c:pt>
                <c:pt idx="1">
                  <c:v>219.5</c:v>
                </c:pt>
                <c:pt idx="2">
                  <c:v>242.7</c:v>
                </c:pt>
                <c:pt idx="3">
                  <c:v>271.8</c:v>
                </c:pt>
                <c:pt idx="4">
                  <c:v>281.10000000000002</c:v>
                </c:pt>
                <c:pt idx="5">
                  <c:v>305.3</c:v>
                </c:pt>
                <c:pt idx="6">
                  <c:v>328.8</c:v>
                </c:pt>
                <c:pt idx="7">
                  <c:v>349.7</c:v>
                </c:pt>
                <c:pt idx="8">
                  <c:v>412.3</c:v>
                </c:pt>
                <c:pt idx="9">
                  <c:v>447.9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E7B-4CFF-B097-C219A0287B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9103040"/>
        <c:axId val="2491034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3492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Лист1!$A$47:$A$56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Лист1!$A$47:$A$56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DE7B-4CFF-B097-C219A0287B8F}"/>
                  </c:ext>
                </c:extLst>
              </c15:ser>
            </c15:filteredLineSeries>
          </c:ext>
        </c:extLst>
      </c:lineChart>
      <c:dateAx>
        <c:axId val="24910304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103432"/>
        <c:crosses val="autoZero"/>
        <c:auto val="0"/>
        <c:lblOffset val="100"/>
        <c:baseTimeUnit val="days"/>
      </c:dateAx>
      <c:valAx>
        <c:axId val="2491034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103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74-4E5A-B5BE-1F76B474AEF7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74-4E5A-B5BE-1F76B474AEF7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74-4E5A-B5BE-1F76B474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80</c:v>
                </c:pt>
                <c:pt idx="1">
                  <c:v>980</c:v>
                </c:pt>
                <c:pt idx="2" formatCode="General">
                  <c:v>1060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53472"/>
        <c:axId val="178853864"/>
      </c:barChart>
      <c:catAx>
        <c:axId val="1788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53864"/>
        <c:crosses val="autoZero"/>
        <c:auto val="1"/>
        <c:lblAlgn val="ctr"/>
        <c:lblOffset val="100"/>
        <c:noMultiLvlLbl val="0"/>
      </c:catAx>
      <c:valAx>
        <c:axId val="178853864"/>
        <c:scaling>
          <c:orientation val="minMax"/>
          <c:max val="1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88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4A-42A8-A357-59DE8DF7A930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4A-42A8-A357-59DE8DF7A930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4A-42A8-A357-59DE8DF7A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54648"/>
        <c:axId val="178855040"/>
      </c:barChart>
      <c:catAx>
        <c:axId val="1788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55040"/>
        <c:crosses val="autoZero"/>
        <c:auto val="1"/>
        <c:lblAlgn val="ctr"/>
        <c:lblOffset val="100"/>
        <c:noMultiLvlLbl val="0"/>
      </c:catAx>
      <c:valAx>
        <c:axId val="178855040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885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E5-4519-8564-7C4F06D6B498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E5-4519-8564-7C4F06D6B498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E5-4519-8564-7C4F06D6B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0</c:v>
                </c:pt>
                <c:pt idx="1">
                  <c:v>3.9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55824"/>
        <c:axId val="178856216"/>
      </c:barChart>
      <c:catAx>
        <c:axId val="1788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56216"/>
        <c:crosses val="autoZero"/>
        <c:auto val="1"/>
        <c:lblAlgn val="ctr"/>
        <c:lblOffset val="100"/>
        <c:noMultiLvlLbl val="0"/>
      </c:catAx>
      <c:valAx>
        <c:axId val="178856216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885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АТП ленты, тн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C8-4053-9C0C-7EA1C37887EB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C8-4053-9C0C-7EA1C37887EB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C8-4053-9C0C-7EA1C3788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273</c:v>
                </c:pt>
                <c:pt idx="1">
                  <c:v>657</c:v>
                </c:pt>
                <c:pt idx="2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71768"/>
        <c:axId val="175371376"/>
      </c:barChart>
      <c:catAx>
        <c:axId val="17537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71376"/>
        <c:crosses val="autoZero"/>
        <c:auto val="1"/>
        <c:lblAlgn val="ctr"/>
        <c:lblOffset val="100"/>
        <c:noMultiLvlLbl val="0"/>
      </c:catAx>
      <c:valAx>
        <c:axId val="175371376"/>
        <c:scaling>
          <c:orientation val="minMax"/>
          <c:max val="16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537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08058582108058E-2"/>
          <c:y val="0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74-4E5A-B5BE-1F76B474AEF7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74-4E5A-B5BE-1F76B474AEF7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74-4E5A-B5BE-1F76B474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60</c:v>
                </c:pt>
                <c:pt idx="1">
                  <c:v>90</c:v>
                </c:pt>
                <c:pt idx="2" formatCode="General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69808"/>
        <c:axId val="175369024"/>
      </c:barChart>
      <c:catAx>
        <c:axId val="17536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69024"/>
        <c:crosses val="autoZero"/>
        <c:auto val="1"/>
        <c:lblAlgn val="ctr"/>
        <c:lblOffset val="100"/>
        <c:noMultiLvlLbl val="0"/>
      </c:catAx>
      <c:valAx>
        <c:axId val="175369024"/>
        <c:scaling>
          <c:orientation val="minMax"/>
          <c:max val="2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536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4A-42A8-A357-59DE8DF7A930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4A-42A8-A357-59DE8DF7A930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4A-42A8-A357-59DE8DF7A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0.000</c:formatCode>
                <c:ptCount val="3"/>
                <c:pt idx="0">
                  <c:v>0.8</c:v>
                </c:pt>
                <c:pt idx="1">
                  <c:v>1.075</c:v>
                </c:pt>
                <c:pt idx="2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19776"/>
        <c:axId val="177420168"/>
      </c:barChart>
      <c:catAx>
        <c:axId val="1774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20168"/>
        <c:crosses val="autoZero"/>
        <c:auto val="1"/>
        <c:lblAlgn val="ctr"/>
        <c:lblOffset val="100"/>
        <c:noMultiLvlLbl val="0"/>
      </c:catAx>
      <c:valAx>
        <c:axId val="177420168"/>
        <c:scaling>
          <c:orientation val="minMax"/>
          <c:max val="3"/>
          <c:min val="0"/>
        </c:scaling>
        <c:delete val="1"/>
        <c:axPos val="l"/>
        <c:numFmt formatCode="0.000" sourceLinked="1"/>
        <c:majorTickMark val="out"/>
        <c:minorTickMark val="none"/>
        <c:tickLblPos val="nextTo"/>
        <c:crossAx val="1774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млн.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E5-4519-8564-7C4F06D6B498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E5-4519-8564-7C4F06D6B498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E5-4519-8564-7C4F06D6B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141.9</c:v>
                </c:pt>
                <c:pt idx="1">
                  <c:v>212.9</c:v>
                </c:pt>
                <c:pt idx="2">
                  <c:v>354.8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18992"/>
        <c:axId val="177418600"/>
      </c:barChart>
      <c:catAx>
        <c:axId val="1774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18600"/>
        <c:crosses val="autoZero"/>
        <c:auto val="1"/>
        <c:lblAlgn val="ctr"/>
        <c:lblOffset val="100"/>
        <c:noMultiLvlLbl val="0"/>
      </c:catAx>
      <c:valAx>
        <c:axId val="177418600"/>
        <c:scaling>
          <c:orientation val="minMax"/>
          <c:max val="5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774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Структура валового регионального продукта, % </a:t>
            </a:r>
          </a:p>
        </c:rich>
      </c:tx>
      <c:layout>
        <c:manualLayout>
          <c:xMode val="edge"/>
          <c:yMode val="edge"/>
          <c:x val="0.16991580406381787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Лист1!$A$70:$A$77</c:f>
              <c:strCache>
                <c:ptCount val="8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Торговля</c:v>
                </c:pt>
                <c:pt idx="3">
                  <c:v>Образование</c:v>
                </c:pt>
                <c:pt idx="4">
                  <c:v>Здравоохранение</c:v>
                </c:pt>
                <c:pt idx="5">
                  <c:v>Транспортировка</c:v>
                </c:pt>
                <c:pt idx="6">
                  <c:v>Строительство</c:v>
                </c:pt>
                <c:pt idx="7">
                  <c:v>Прочие</c:v>
                </c:pt>
              </c:strCache>
            </c:strRef>
          </c:cat>
          <c:val>
            <c:numRef>
              <c:f>Лист1!$B$70:$B$77</c:f>
              <c:numCache>
                <c:formatCode>0.0</c:formatCode>
                <c:ptCount val="8"/>
                <c:pt idx="0">
                  <c:v>15.2</c:v>
                </c:pt>
                <c:pt idx="1">
                  <c:v>17.8</c:v>
                </c:pt>
                <c:pt idx="2">
                  <c:v>15.3</c:v>
                </c:pt>
                <c:pt idx="3">
                  <c:v>3.5</c:v>
                </c:pt>
                <c:pt idx="4">
                  <c:v>5.2</c:v>
                </c:pt>
                <c:pt idx="5">
                  <c:v>7.4</c:v>
                </c:pt>
                <c:pt idx="6">
                  <c:v>4.5999999999999996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7-4441-9C2C-7DCBDBE2D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4694288"/>
        <c:axId val="404687728"/>
      </c:barChart>
      <c:dateAx>
        <c:axId val="40469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4687728"/>
        <c:crosses val="autoZero"/>
        <c:auto val="0"/>
        <c:lblOffset val="100"/>
        <c:baseTimeUnit val="days"/>
        <c:majorUnit val="1"/>
      </c:dateAx>
      <c:valAx>
        <c:axId val="4046877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46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овощей закрытого грунта, тыс. тонн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78-4D0D-815E-9969655942BA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78-4D0D-815E-9969655942BA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578-4D0D-815E-996965594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7.1</c:v>
                </c:pt>
                <c:pt idx="1">
                  <c:v>84.9</c:v>
                </c:pt>
                <c:pt idx="2" formatCode="General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07264"/>
        <c:axId val="139107656"/>
      </c:barChart>
      <c:catAx>
        <c:axId val="1391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107656"/>
        <c:crosses val="autoZero"/>
        <c:auto val="1"/>
        <c:lblAlgn val="ctr"/>
        <c:lblOffset val="100"/>
        <c:noMultiLvlLbl val="0"/>
      </c:catAx>
      <c:valAx>
        <c:axId val="139107656"/>
        <c:scaling>
          <c:orientation val="minMax"/>
          <c:max val="2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910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созданных рабочих мест, тыс. ед.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9A-4156-ADBE-3F5C04BBBA42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9A-4156-ADBE-3F5C04BBBA42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99A-4156-ADBE-3F5C04BBB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0.39</c:v>
                </c:pt>
                <c:pt idx="1">
                  <c:v>1.53</c:v>
                </c:pt>
                <c:pt idx="2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08440"/>
        <c:axId val="139108832"/>
      </c:barChart>
      <c:catAx>
        <c:axId val="13910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108832"/>
        <c:crosses val="autoZero"/>
        <c:auto val="1"/>
        <c:lblAlgn val="ctr"/>
        <c:lblOffset val="100"/>
        <c:noMultiLvlLbl val="0"/>
      </c:catAx>
      <c:valAx>
        <c:axId val="139108832"/>
        <c:scaling>
          <c:orientation val="minMax"/>
          <c:max val="5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13910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инвестиций в строительство тепличных комплексов, млрд. руб.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C7-4850-8BFE-8D03F3855960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C7-4850-8BFE-8D03F3855960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C7-4850-8BFE-8D03F3855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4.8</c:v>
                </c:pt>
                <c:pt idx="1">
                  <c:v>22.5</c:v>
                </c:pt>
                <c:pt idx="2" formatCode="General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94896"/>
        <c:axId val="138595288"/>
      </c:barChart>
      <c:catAx>
        <c:axId val="1385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5288"/>
        <c:crosses val="autoZero"/>
        <c:auto val="1"/>
        <c:lblAlgn val="ctr"/>
        <c:lblOffset val="100"/>
        <c:noMultiLvlLbl val="0"/>
      </c:catAx>
      <c:valAx>
        <c:axId val="138595288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859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выручки от реализации продукции, млрд.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A6-4DBF-B015-B078A2FD97A6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A6-4DBF-B015-B078A2FD97A6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A6-4DBF-B015-B078A2FD9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3.2</c:v>
                </c:pt>
                <c:pt idx="1">
                  <c:v>5.5</c:v>
                </c:pt>
                <c:pt idx="2" formatCode="General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96072"/>
        <c:axId val="138596464"/>
      </c:barChart>
      <c:catAx>
        <c:axId val="1385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6464"/>
        <c:crosses val="autoZero"/>
        <c:auto val="1"/>
        <c:lblAlgn val="ctr"/>
        <c:lblOffset val="100"/>
        <c:noMultiLvlLbl val="0"/>
      </c:catAx>
      <c:valAx>
        <c:axId val="138596464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859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2539596855951E-2"/>
          <c:y val="3.3333333333333333E-2"/>
          <c:w val="0.9014670616448015"/>
          <c:h val="0.5202156795617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производства мяса кроликов, тыс. тонн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9.6144984398246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DC-4AD4-BB4B-FD0B47EE919D}"/>
                </c:ext>
              </c:extLst>
            </c:dLbl>
            <c:dLbl>
              <c:idx val="1"/>
              <c:layout>
                <c:manualLayout>
                  <c:x val="0.12122628467604966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DC-4AD4-BB4B-FD0B47EE919D}"/>
                </c:ext>
              </c:extLst>
            </c:dLbl>
            <c:dLbl>
              <c:idx val="2"/>
              <c:layout>
                <c:manualLayout>
                  <c:x val="0.13376693481495119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DC-4AD4-BB4B-FD0B47EE9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3.1</c:v>
                </c:pt>
                <c:pt idx="1">
                  <c:v>12.9</c:v>
                </c:pt>
                <c:pt idx="2" formatCode="General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E68-B6CA-71EFEF769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97640"/>
        <c:axId val="138598032"/>
      </c:barChart>
      <c:catAx>
        <c:axId val="1385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8032"/>
        <c:crosses val="autoZero"/>
        <c:auto val="1"/>
        <c:lblAlgn val="ctr"/>
        <c:lblOffset val="100"/>
        <c:noMultiLvlLbl val="0"/>
      </c:catAx>
      <c:valAx>
        <c:axId val="138598032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859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26574803149604"/>
          <c:w val="0.99848484848484853"/>
          <c:h val="0.2497342519685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323C6-F840-44E1-8AA5-992B5627887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818BD-ED64-4CD1-9890-96C4BE310694}">
      <dgm:prSet phldrT="[Текст]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Создание обособленных территориальных образований (промышленных округов) с возможностью последующего создания на их территории промышленных парков и </a:t>
          </a:r>
          <a:r>
            <a:rPr lang="ru-RU" b="1" dirty="0" err="1" smtClean="0">
              <a:solidFill>
                <a:schemeClr val="tx1"/>
              </a:solidFill>
            </a:rPr>
            <a:t>терминально-логистических</a:t>
          </a:r>
          <a:r>
            <a:rPr lang="ru-RU" b="1" dirty="0" smtClean="0">
              <a:solidFill>
                <a:schemeClr val="tx1"/>
              </a:solidFill>
            </a:rPr>
            <a:t> центров.</a:t>
          </a:r>
          <a:endParaRPr lang="ru-RU" b="1" dirty="0">
            <a:solidFill>
              <a:schemeClr val="tx1"/>
            </a:solidFill>
          </a:endParaRPr>
        </a:p>
      </dgm:t>
    </dgm:pt>
    <dgm:pt modelId="{B71D3F0E-F2D4-4A63-9448-5EF179260976}" type="parTrans" cxnId="{BA748D0B-57EB-443F-BC18-9D8E9F30E2D3}">
      <dgm:prSet/>
      <dgm:spPr/>
      <dgm:t>
        <a:bodyPr/>
        <a:lstStyle/>
        <a:p>
          <a:pPr algn="ctr"/>
          <a:endParaRPr lang="ru-RU"/>
        </a:p>
      </dgm:t>
    </dgm:pt>
    <dgm:pt modelId="{0631BA69-72C8-4681-AB95-39410596959F}" type="sibTrans" cxnId="{BA748D0B-57EB-443F-BC18-9D8E9F30E2D3}">
      <dgm:prSet/>
      <dgm:spPr/>
      <dgm:t>
        <a:bodyPr/>
        <a:lstStyle/>
        <a:p>
          <a:pPr algn="ctr"/>
          <a:endParaRPr lang="ru-RU"/>
        </a:p>
      </dgm:t>
    </dgm:pt>
    <dgm:pt modelId="{ADDD643B-D8B3-47B8-A649-40718A4145D9}">
      <dgm:prSet phldrT="[Текст]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Размещение главных промышленных округов в Брянском, </a:t>
          </a:r>
          <a:r>
            <a:rPr lang="ru-RU" b="1" dirty="0" err="1" smtClean="0">
              <a:solidFill>
                <a:schemeClr val="tx1"/>
              </a:solidFill>
            </a:rPr>
            <a:t>Клинцовском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err="1" smtClean="0">
              <a:solidFill>
                <a:schemeClr val="tx1"/>
              </a:solidFill>
            </a:rPr>
            <a:t>Новозыбковском</a:t>
          </a:r>
          <a:r>
            <a:rPr lang="ru-RU" b="1" dirty="0" smtClean="0">
              <a:solidFill>
                <a:schemeClr val="tx1"/>
              </a:solidFill>
            </a:rPr>
            <a:t>, Севском, Жуковском и </a:t>
          </a:r>
          <a:r>
            <a:rPr lang="ru-RU" b="1" dirty="0" err="1" smtClean="0">
              <a:solidFill>
                <a:schemeClr val="tx1"/>
              </a:solidFill>
            </a:rPr>
            <a:t>Дятьковском</a:t>
          </a:r>
          <a:r>
            <a:rPr lang="ru-RU" b="1" dirty="0" smtClean="0">
              <a:solidFill>
                <a:schemeClr val="tx1"/>
              </a:solidFill>
            </a:rPr>
            <a:t> районах (исходя из ресурсной обеспеченности).</a:t>
          </a:r>
          <a:endParaRPr lang="ru-RU" b="1" dirty="0">
            <a:solidFill>
              <a:schemeClr val="tx1"/>
            </a:solidFill>
          </a:endParaRPr>
        </a:p>
      </dgm:t>
    </dgm:pt>
    <dgm:pt modelId="{1F6E2D0D-C027-4D4D-B20F-65FF7E635FAA}" type="parTrans" cxnId="{FE53DDF6-50A1-4616-9BE1-09E88D94F1A1}">
      <dgm:prSet/>
      <dgm:spPr/>
      <dgm:t>
        <a:bodyPr/>
        <a:lstStyle/>
        <a:p>
          <a:pPr algn="ctr"/>
          <a:endParaRPr lang="ru-RU"/>
        </a:p>
      </dgm:t>
    </dgm:pt>
    <dgm:pt modelId="{54C804C2-9569-4450-9C17-CF828EB21122}" type="sibTrans" cxnId="{FE53DDF6-50A1-4616-9BE1-09E88D94F1A1}">
      <dgm:prSet/>
      <dgm:spPr/>
      <dgm:t>
        <a:bodyPr/>
        <a:lstStyle/>
        <a:p>
          <a:pPr algn="ctr"/>
          <a:endParaRPr lang="ru-RU"/>
        </a:p>
      </dgm:t>
    </dgm:pt>
    <dgm:pt modelId="{C48BA35F-6651-4400-A81E-020C92009AAB}">
      <dgm:prSet phldrT="[Текст]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Создание ТОСЭР на территории </a:t>
          </a:r>
          <a:r>
            <a:rPr lang="ru-RU" b="1" dirty="0" err="1" smtClean="0">
              <a:solidFill>
                <a:schemeClr val="tx1"/>
              </a:solidFill>
            </a:rPr>
            <a:t>Карачевского</a:t>
          </a:r>
          <a:r>
            <a:rPr lang="ru-RU" b="1" dirty="0" smtClean="0">
              <a:solidFill>
                <a:schemeClr val="tx1"/>
              </a:solidFill>
            </a:rPr>
            <a:t> городского поселения </a:t>
          </a:r>
          <a:r>
            <a:rPr lang="ru-RU" b="1" dirty="0" err="1" smtClean="0">
              <a:solidFill>
                <a:schemeClr val="tx1"/>
              </a:solidFill>
            </a:rPr>
            <a:t>Карачевского</a:t>
          </a:r>
          <a:r>
            <a:rPr lang="ru-RU" b="1" dirty="0" smtClean="0">
              <a:solidFill>
                <a:schemeClr val="tx1"/>
              </a:solidFill>
            </a:rPr>
            <a:t> района Брянской области </a:t>
          </a:r>
        </a:p>
        <a:p>
          <a:pPr algn="ctr"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(заявка находится на рассмотрении в Минэкономразвития РФ).</a:t>
          </a:r>
          <a:endParaRPr lang="ru-RU" b="1" dirty="0">
            <a:solidFill>
              <a:schemeClr val="tx1"/>
            </a:solidFill>
          </a:endParaRPr>
        </a:p>
      </dgm:t>
    </dgm:pt>
    <dgm:pt modelId="{07A9080D-1E87-4FD1-B47E-B5B744601713}" type="parTrans" cxnId="{3C6FFDD5-3CF2-4C7B-8782-15F391E017F5}">
      <dgm:prSet/>
      <dgm:spPr/>
      <dgm:t>
        <a:bodyPr/>
        <a:lstStyle/>
        <a:p>
          <a:pPr algn="ctr"/>
          <a:endParaRPr lang="ru-RU"/>
        </a:p>
      </dgm:t>
    </dgm:pt>
    <dgm:pt modelId="{545B19F4-6183-43FE-94D3-B1A1246090F4}" type="sibTrans" cxnId="{3C6FFDD5-3CF2-4C7B-8782-15F391E017F5}">
      <dgm:prSet/>
      <dgm:spPr/>
      <dgm:t>
        <a:bodyPr/>
        <a:lstStyle/>
        <a:p>
          <a:pPr algn="ctr"/>
          <a:endParaRPr lang="ru-RU"/>
        </a:p>
      </dgm:t>
    </dgm:pt>
    <dgm:pt modelId="{0A911682-64B9-40ED-8B26-10EF603F14F1}">
      <dgm:prSet phldrT="[Текст]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Функционирование промышленного парка «Кремний», создание индустриального парка «</a:t>
          </a:r>
          <a:r>
            <a:rPr lang="ru-RU" b="1" dirty="0" err="1" smtClean="0">
              <a:solidFill>
                <a:schemeClr val="tx1"/>
              </a:solidFill>
            </a:rPr>
            <a:t>Бежица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Industrial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Park</a:t>
          </a:r>
          <a:r>
            <a:rPr lang="ru-RU" b="1" dirty="0" smtClean="0">
              <a:solidFill>
                <a:schemeClr val="tx1"/>
              </a:solidFill>
            </a:rPr>
            <a:t> Брянск» .</a:t>
          </a:r>
          <a:endParaRPr lang="ru-RU" b="1" dirty="0">
            <a:solidFill>
              <a:schemeClr val="tx1"/>
            </a:solidFill>
          </a:endParaRPr>
        </a:p>
      </dgm:t>
    </dgm:pt>
    <dgm:pt modelId="{1566EB62-90C3-4A47-98D0-B8FD86151C12}" type="parTrans" cxnId="{588A2E44-EFF0-4416-86AB-0232743A4081}">
      <dgm:prSet/>
      <dgm:spPr/>
      <dgm:t>
        <a:bodyPr/>
        <a:lstStyle/>
        <a:p>
          <a:pPr algn="ctr"/>
          <a:endParaRPr lang="ru-RU"/>
        </a:p>
      </dgm:t>
    </dgm:pt>
    <dgm:pt modelId="{2595048F-9EC9-49F7-A2FB-D9349D459CD7}" type="sibTrans" cxnId="{588A2E44-EFF0-4416-86AB-0232743A4081}">
      <dgm:prSet/>
      <dgm:spPr/>
      <dgm:t>
        <a:bodyPr/>
        <a:lstStyle/>
        <a:p>
          <a:pPr algn="ctr"/>
          <a:endParaRPr lang="ru-RU"/>
        </a:p>
      </dgm:t>
    </dgm:pt>
    <dgm:pt modelId="{E366C03D-E0DB-44E7-8449-E1155A9ADCAB}">
      <dgm:prSet phldrT="[Текст]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Формирование на территории  </a:t>
          </a:r>
        </a:p>
        <a:p>
          <a:pPr algn="ctr"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п. Стеклянная </a:t>
          </a:r>
          <a:r>
            <a:rPr lang="ru-RU" b="1" dirty="0" err="1" smtClean="0">
              <a:solidFill>
                <a:schemeClr val="tx1"/>
              </a:solidFill>
            </a:rPr>
            <a:t>Радица</a:t>
          </a:r>
          <a:r>
            <a:rPr lang="ru-RU" b="1" dirty="0" smtClean="0">
              <a:solidFill>
                <a:schemeClr val="tx1"/>
              </a:solidFill>
            </a:rPr>
            <a:t>   промышленной площадки с готовой </a:t>
          </a:r>
          <a:r>
            <a:rPr lang="ru-RU" b="1" smtClean="0">
              <a:solidFill>
                <a:schemeClr val="tx1"/>
              </a:solidFill>
            </a:rPr>
            <a:t>инженерной и социальной </a:t>
          </a:r>
          <a:r>
            <a:rPr lang="ru-RU" b="1" dirty="0" smtClean="0">
              <a:solidFill>
                <a:schemeClr val="tx1"/>
              </a:solidFill>
            </a:rPr>
            <a:t>инфраструктурой площадью </a:t>
          </a:r>
        </a:p>
        <a:p>
          <a:pPr algn="ctr"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</a:rPr>
            <a:t>1,5 тыс. га .</a:t>
          </a:r>
          <a:endParaRPr lang="ru-RU" b="1" dirty="0">
            <a:solidFill>
              <a:schemeClr val="tx1"/>
            </a:solidFill>
          </a:endParaRPr>
        </a:p>
      </dgm:t>
    </dgm:pt>
    <dgm:pt modelId="{8FD96709-668C-418A-842A-4D23EF326B5E}" type="parTrans" cxnId="{EF9B1CAF-B57E-468C-88AE-4F1C21EB1910}">
      <dgm:prSet/>
      <dgm:spPr/>
      <dgm:t>
        <a:bodyPr/>
        <a:lstStyle/>
        <a:p>
          <a:pPr algn="ctr"/>
          <a:endParaRPr lang="ru-RU"/>
        </a:p>
      </dgm:t>
    </dgm:pt>
    <dgm:pt modelId="{14C41DAE-D2E7-440D-A8B6-8F151081BF30}" type="sibTrans" cxnId="{EF9B1CAF-B57E-468C-88AE-4F1C21EB1910}">
      <dgm:prSet/>
      <dgm:spPr/>
      <dgm:t>
        <a:bodyPr/>
        <a:lstStyle/>
        <a:p>
          <a:pPr algn="ctr"/>
          <a:endParaRPr lang="ru-RU"/>
        </a:p>
      </dgm:t>
    </dgm:pt>
    <dgm:pt modelId="{98600AE1-6720-42B1-AE31-6CC6EF074B18}" type="pres">
      <dgm:prSet presAssocID="{ACF323C6-F840-44E1-8AA5-992B562788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A1F25-9995-4CDC-AA74-D2EBE543FC73}" type="pres">
      <dgm:prSet presAssocID="{088818BD-ED64-4CD1-9890-96C4BE3106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C7345-4FFA-4E1E-ACDF-F13C658BFD71}" type="pres">
      <dgm:prSet presAssocID="{0631BA69-72C8-4681-AB95-39410596959F}" presName="sibTrans" presStyleCnt="0"/>
      <dgm:spPr/>
    </dgm:pt>
    <dgm:pt modelId="{DED99F96-CDC5-4BFB-A0FE-AC09F4185C24}" type="pres">
      <dgm:prSet presAssocID="{ADDD643B-D8B3-47B8-A649-40718A4145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68A7A-2A52-4558-AE57-053C46C3214F}" type="pres">
      <dgm:prSet presAssocID="{54C804C2-9569-4450-9C17-CF828EB21122}" presName="sibTrans" presStyleCnt="0"/>
      <dgm:spPr/>
    </dgm:pt>
    <dgm:pt modelId="{0D23134C-E4DE-4C7E-BF13-745BADBBEFCB}" type="pres">
      <dgm:prSet presAssocID="{C48BA35F-6651-4400-A81E-020C92009A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7A7C-C8F3-4F8B-A1CC-387D2D609206}" type="pres">
      <dgm:prSet presAssocID="{545B19F4-6183-43FE-94D3-B1A1246090F4}" presName="sibTrans" presStyleCnt="0"/>
      <dgm:spPr/>
    </dgm:pt>
    <dgm:pt modelId="{AFB6B9B8-24D9-49C7-A711-6E8648636F15}" type="pres">
      <dgm:prSet presAssocID="{0A911682-64B9-40ED-8B26-10EF603F14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E610F-7AA5-42A5-8FE9-435EF640A491}" type="pres">
      <dgm:prSet presAssocID="{2595048F-9EC9-49F7-A2FB-D9349D459CD7}" presName="sibTrans" presStyleCnt="0"/>
      <dgm:spPr/>
    </dgm:pt>
    <dgm:pt modelId="{C09998D9-BBB6-4DE2-8707-71F8243D57BD}" type="pres">
      <dgm:prSet presAssocID="{E366C03D-E0DB-44E7-8449-E1155A9ADC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BB49F-5418-4A5A-B9B8-1C8F035D53C7}" type="presOf" srcId="{ADDD643B-D8B3-47B8-A649-40718A4145D9}" destId="{DED99F96-CDC5-4BFB-A0FE-AC09F4185C24}" srcOrd="0" destOrd="0" presId="urn:microsoft.com/office/officeart/2005/8/layout/default#1"/>
    <dgm:cxn modelId="{EF9B1CAF-B57E-468C-88AE-4F1C21EB1910}" srcId="{ACF323C6-F840-44E1-8AA5-992B5627887E}" destId="{E366C03D-E0DB-44E7-8449-E1155A9ADCAB}" srcOrd="4" destOrd="0" parTransId="{8FD96709-668C-418A-842A-4D23EF326B5E}" sibTransId="{14C41DAE-D2E7-440D-A8B6-8F151081BF30}"/>
    <dgm:cxn modelId="{BA748D0B-57EB-443F-BC18-9D8E9F30E2D3}" srcId="{ACF323C6-F840-44E1-8AA5-992B5627887E}" destId="{088818BD-ED64-4CD1-9890-96C4BE310694}" srcOrd="0" destOrd="0" parTransId="{B71D3F0E-F2D4-4A63-9448-5EF179260976}" sibTransId="{0631BA69-72C8-4681-AB95-39410596959F}"/>
    <dgm:cxn modelId="{FE53DDF6-50A1-4616-9BE1-09E88D94F1A1}" srcId="{ACF323C6-F840-44E1-8AA5-992B5627887E}" destId="{ADDD643B-D8B3-47B8-A649-40718A4145D9}" srcOrd="1" destOrd="0" parTransId="{1F6E2D0D-C027-4D4D-B20F-65FF7E635FAA}" sibTransId="{54C804C2-9569-4450-9C17-CF828EB21122}"/>
    <dgm:cxn modelId="{2427370D-1ED0-4912-9215-13C8C55BC22F}" type="presOf" srcId="{0A911682-64B9-40ED-8B26-10EF603F14F1}" destId="{AFB6B9B8-24D9-49C7-A711-6E8648636F15}" srcOrd="0" destOrd="0" presId="urn:microsoft.com/office/officeart/2005/8/layout/default#1"/>
    <dgm:cxn modelId="{5998696F-6C1F-4690-A39F-7D0CF3EC2981}" type="presOf" srcId="{ACF323C6-F840-44E1-8AA5-992B5627887E}" destId="{98600AE1-6720-42B1-AE31-6CC6EF074B18}" srcOrd="0" destOrd="0" presId="urn:microsoft.com/office/officeart/2005/8/layout/default#1"/>
    <dgm:cxn modelId="{3C6FFDD5-3CF2-4C7B-8782-15F391E017F5}" srcId="{ACF323C6-F840-44E1-8AA5-992B5627887E}" destId="{C48BA35F-6651-4400-A81E-020C92009AAB}" srcOrd="2" destOrd="0" parTransId="{07A9080D-1E87-4FD1-B47E-B5B744601713}" sibTransId="{545B19F4-6183-43FE-94D3-B1A1246090F4}"/>
    <dgm:cxn modelId="{0A6503E6-7543-47E0-9151-F0C9FB4253FF}" type="presOf" srcId="{088818BD-ED64-4CD1-9890-96C4BE310694}" destId="{B9CA1F25-9995-4CDC-AA74-D2EBE543FC73}" srcOrd="0" destOrd="0" presId="urn:microsoft.com/office/officeart/2005/8/layout/default#1"/>
    <dgm:cxn modelId="{2F73ADD5-221C-489E-884B-99F8832C9FF8}" type="presOf" srcId="{E366C03D-E0DB-44E7-8449-E1155A9ADCAB}" destId="{C09998D9-BBB6-4DE2-8707-71F8243D57BD}" srcOrd="0" destOrd="0" presId="urn:microsoft.com/office/officeart/2005/8/layout/default#1"/>
    <dgm:cxn modelId="{C1C659A5-EF65-41A7-AB2B-594DB152FFE9}" type="presOf" srcId="{C48BA35F-6651-4400-A81E-020C92009AAB}" destId="{0D23134C-E4DE-4C7E-BF13-745BADBBEFCB}" srcOrd="0" destOrd="0" presId="urn:microsoft.com/office/officeart/2005/8/layout/default#1"/>
    <dgm:cxn modelId="{588A2E44-EFF0-4416-86AB-0232743A4081}" srcId="{ACF323C6-F840-44E1-8AA5-992B5627887E}" destId="{0A911682-64B9-40ED-8B26-10EF603F14F1}" srcOrd="3" destOrd="0" parTransId="{1566EB62-90C3-4A47-98D0-B8FD86151C12}" sibTransId="{2595048F-9EC9-49F7-A2FB-D9349D459CD7}"/>
    <dgm:cxn modelId="{18234EF6-7045-4E99-B0B0-524C495E31DB}" type="presParOf" srcId="{98600AE1-6720-42B1-AE31-6CC6EF074B18}" destId="{B9CA1F25-9995-4CDC-AA74-D2EBE543FC73}" srcOrd="0" destOrd="0" presId="urn:microsoft.com/office/officeart/2005/8/layout/default#1"/>
    <dgm:cxn modelId="{894EB738-7985-46FE-9324-00463D538A8D}" type="presParOf" srcId="{98600AE1-6720-42B1-AE31-6CC6EF074B18}" destId="{8CCC7345-4FFA-4E1E-ACDF-F13C658BFD71}" srcOrd="1" destOrd="0" presId="urn:microsoft.com/office/officeart/2005/8/layout/default#1"/>
    <dgm:cxn modelId="{C76758F0-6273-4CB5-BE45-E95EA94EC271}" type="presParOf" srcId="{98600AE1-6720-42B1-AE31-6CC6EF074B18}" destId="{DED99F96-CDC5-4BFB-A0FE-AC09F4185C24}" srcOrd="2" destOrd="0" presId="urn:microsoft.com/office/officeart/2005/8/layout/default#1"/>
    <dgm:cxn modelId="{FD05055A-446E-4089-92C7-1C37DEA0BCC0}" type="presParOf" srcId="{98600AE1-6720-42B1-AE31-6CC6EF074B18}" destId="{68768A7A-2A52-4558-AE57-053C46C3214F}" srcOrd="3" destOrd="0" presId="urn:microsoft.com/office/officeart/2005/8/layout/default#1"/>
    <dgm:cxn modelId="{03AE343F-7978-4675-8957-ABD8E4928408}" type="presParOf" srcId="{98600AE1-6720-42B1-AE31-6CC6EF074B18}" destId="{0D23134C-E4DE-4C7E-BF13-745BADBBEFCB}" srcOrd="4" destOrd="0" presId="urn:microsoft.com/office/officeart/2005/8/layout/default#1"/>
    <dgm:cxn modelId="{42B92F77-F18E-47FF-B3BA-CC21F67E4E8A}" type="presParOf" srcId="{98600AE1-6720-42B1-AE31-6CC6EF074B18}" destId="{248E7A7C-C8F3-4F8B-A1CC-387D2D609206}" srcOrd="5" destOrd="0" presId="urn:microsoft.com/office/officeart/2005/8/layout/default#1"/>
    <dgm:cxn modelId="{1DEF513B-C74B-48EA-A213-64541BA2301B}" type="presParOf" srcId="{98600AE1-6720-42B1-AE31-6CC6EF074B18}" destId="{AFB6B9B8-24D9-49C7-A711-6E8648636F15}" srcOrd="6" destOrd="0" presId="urn:microsoft.com/office/officeart/2005/8/layout/default#1"/>
    <dgm:cxn modelId="{132CC787-6CB7-4C74-8F8D-48F9FF68D3CE}" type="presParOf" srcId="{98600AE1-6720-42B1-AE31-6CC6EF074B18}" destId="{759E610F-7AA5-42A5-8FE9-435EF640A491}" srcOrd="7" destOrd="0" presId="urn:microsoft.com/office/officeart/2005/8/layout/default#1"/>
    <dgm:cxn modelId="{5154167C-535D-4950-BE88-E7C00765A8FC}" type="presParOf" srcId="{98600AE1-6720-42B1-AE31-6CC6EF074B18}" destId="{C09998D9-BBB6-4DE2-8707-71F8243D57B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243AC-40C4-4C94-B822-2F8A2511858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92C19D-3BF9-4CF1-AF5D-A2C69056ED19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i="0" u="none" dirty="0" smtClean="0">
              <a:solidFill>
                <a:schemeClr val="tx1"/>
              </a:solidFill>
              <a:latin typeface="+mn-lt"/>
            </a:rPr>
            <a:t>МЕРЫ ГОСУДАРСТВЕННОЙ ПОДДЕРЖКИ ИНВЕСТИЦИОННЫХ ПРОЕКТОВ </a:t>
          </a:r>
          <a:br>
            <a:rPr lang="ru-RU" sz="2400" b="1" i="0" u="none" dirty="0" smtClean="0">
              <a:solidFill>
                <a:schemeClr val="tx1"/>
              </a:solidFill>
              <a:latin typeface="+mn-lt"/>
            </a:rPr>
          </a:br>
          <a:r>
            <a:rPr lang="ru-RU" sz="2400" b="1" i="0" u="none" dirty="0" smtClean="0">
              <a:solidFill>
                <a:schemeClr val="tx1"/>
              </a:solidFill>
              <a:latin typeface="+mn-lt"/>
            </a:rPr>
            <a:t>БРЯНСКОЙ ОБЛАСТИ</a:t>
          </a:r>
          <a:endParaRPr lang="ru-RU" sz="2400" b="1" i="0" u="none" dirty="0">
            <a:solidFill>
              <a:schemeClr val="tx1"/>
            </a:solidFill>
            <a:latin typeface="+mn-lt"/>
          </a:endParaRPr>
        </a:p>
      </dgm:t>
    </dgm:pt>
    <dgm:pt modelId="{C00EBB15-72C4-482C-9665-39D2BB125C3F}" type="parTrans" cxnId="{EC5876D4-211E-4B9E-88A4-86425AD49B1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554EDC60-3EF8-44C6-8CE8-B0A2F7E93C4E}" type="sibTrans" cxnId="{EC5876D4-211E-4B9E-88A4-86425AD49B1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A4814FC-CAE3-4F03-A895-094744165B8B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effectLst/>
              <a:latin typeface="+mn-lt"/>
            </a:rPr>
            <a:t>Налоговые льготы</a:t>
          </a:r>
          <a:br>
            <a:rPr lang="ru-RU" sz="1800" b="1" dirty="0" smtClean="0">
              <a:solidFill>
                <a:schemeClr val="tx1"/>
              </a:solidFill>
              <a:effectLst/>
              <a:latin typeface="+mn-lt"/>
            </a:rPr>
          </a:br>
          <a:r>
            <a:rPr lang="ru-RU" sz="1800" b="1" dirty="0" smtClean="0">
              <a:solidFill>
                <a:schemeClr val="tx1"/>
              </a:solidFill>
              <a:latin typeface="+mn-lt"/>
            </a:rPr>
            <a:t>Срок поддержки зависит от объема финансирования:</a:t>
          </a:r>
          <a:br>
            <a:rPr lang="ru-RU" sz="1800" b="1" dirty="0" smtClean="0">
              <a:solidFill>
                <a:schemeClr val="tx1"/>
              </a:solidFill>
              <a:latin typeface="+mn-lt"/>
            </a:rPr>
          </a:br>
          <a:r>
            <a:rPr lang="ru-RU" sz="1800" b="1" dirty="0" smtClean="0">
              <a:solidFill>
                <a:schemeClr val="tx1"/>
              </a:solidFill>
              <a:latin typeface="+mn-lt"/>
            </a:rPr>
            <a:t>- от 50 до 2000 млн. руб. - 7 лет</a:t>
          </a:r>
          <a:br>
            <a:rPr lang="ru-RU" sz="1800" b="1" dirty="0" smtClean="0">
              <a:solidFill>
                <a:schemeClr val="tx1"/>
              </a:solidFill>
              <a:latin typeface="+mn-lt"/>
            </a:rPr>
          </a:br>
          <a:r>
            <a:rPr lang="ru-RU" sz="1800" b="1" dirty="0" smtClean="0">
              <a:solidFill>
                <a:schemeClr val="tx1"/>
              </a:solidFill>
              <a:latin typeface="+mn-lt"/>
            </a:rPr>
            <a:t>- свыше 2000 млн. руб. - 9 лет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DC4EE76F-9891-46B6-849A-5CB914F4774C}" type="parTrans" cxnId="{0E963186-0060-47A0-BD04-4DCA5EA77F7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6A1D7488-5E15-4AF5-8920-81E3CBD05225}" type="sibTrans" cxnId="{0E963186-0060-47A0-BD04-4DCA5EA77F7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6A5B4E33-A0B9-4762-BA95-887C51AA883A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Предоставление инвестору земельного участка в аренду без проведения торгов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1671C72F-51F3-47CF-A52B-86BC7089A967}" type="parTrans" cxnId="{D071F8A9-A593-4FAD-AD85-39046027BBF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1984853D-BD18-47A0-813B-8BE9E0CE953C}" type="sibTrans" cxnId="{D071F8A9-A593-4FAD-AD85-39046027BBFF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7990691-89B7-41C5-AE12-FE2027F9B2B8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Организационные (нефинансовые)</a:t>
          </a:r>
          <a:br>
            <a:rPr lang="ru-RU" sz="2000" b="1" dirty="0" smtClean="0">
              <a:solidFill>
                <a:schemeClr val="tx1"/>
              </a:solidFill>
              <a:effectLst/>
              <a:latin typeface="+mn-lt"/>
            </a:rPr>
          </a:br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меры поддержки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F1B3FDFF-DF6A-47C6-9410-C711A14DC511}" type="parTrans" cxnId="{B5BF9F9D-F915-44DA-9F7A-491F4AA022F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88DDFB9-DE4C-4F50-AC23-B24E43F46BCF}" type="sibTrans" cxnId="{B5BF9F9D-F915-44DA-9F7A-491F4AA022F4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B7D8836B-9716-4693-8851-DBE00C6C1AEA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Бюджетные инвестиции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8B6E3542-E88F-4A98-8469-C0FD4C6CC42D}" type="parTrans" cxnId="{B217CDA9-AB52-4C71-A8EC-505680A55568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E2BE7C16-C85F-4E04-AF01-0A69F55A691C}" type="sibTrans" cxnId="{B217CDA9-AB52-4C71-A8EC-505680A55568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A386E42-4E45-4433-B77F-8B9F1AA0BCC8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Залоговые обеспечения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обязательств инвесторов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965C2C73-FD52-4F1B-AF40-C7181DEBE3AF}" type="parTrans" cxnId="{D8D84D26-4C32-452C-A826-8514DD26C31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C4139022-4A30-4756-9E3F-D8DFDECEE733}" type="sibTrans" cxnId="{D8D84D26-4C32-452C-A826-8514DD26C31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688729A1-58FE-41D0-84A6-D4B21FF08D5C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Субсидии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C30FA005-0782-4080-B157-018F1B984FAD}" type="parTrans" cxnId="{C404D2F1-AE28-4B3E-A699-B0CD5CF5E65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1B218442-AE9E-4AAE-AFF6-99AFDC2D58EF}" type="sibTrans" cxnId="{C404D2F1-AE28-4B3E-A699-B0CD5CF5E650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6702A63F-E3CB-44B3-A85D-11F398724168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+mn-lt"/>
            </a:rPr>
            <a:t>Инвестиционный налоговый кредит</a:t>
          </a:r>
          <a:endParaRPr lang="ru-RU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49E0FC78-9B47-450C-98DC-AEB75399EC1F}" type="parTrans" cxnId="{04683CE0-1202-48C9-8472-835804DE97F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41A113DB-350A-43D8-AB91-0D5F7C7A061B}" type="sibTrans" cxnId="{04683CE0-1202-48C9-8472-835804DE97F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31BA88C-7F6D-4347-8ABE-65C555B069E6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Снижение ставки налога на прибыль до 13.5 % (региональная часть налога)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80A3BE6F-C651-47C9-ACD3-1FE773ED45CC}" type="parTrans" cxnId="{588550CF-502C-4B9E-B98F-2E5067AE857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B124C4F7-F4BA-421C-9AA0-D6EB5F6AEF35}" type="sibTrans" cxnId="{588550CF-502C-4B9E-B98F-2E5067AE857A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6E127AE9-C58D-4327-A3D6-C2A3C88676CD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Освобождение от уплаты налога на имущество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EEC8FA15-87C0-4BF9-B768-EAB1BD65FB07}" type="parTrans" cxnId="{499AA505-C387-49B4-BCB5-7B8D44E41E7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C495384B-CD27-492B-BA35-AC5C9BFE7825}" type="sibTrans" cxnId="{499AA505-C387-49B4-BCB5-7B8D44E41E7D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556C6B1-3EF1-48F8-B469-B4CE3E698FAD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Проект является приоритетным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9FA074EC-D3C6-4B2F-91D1-5A6C8065D316}" type="parTrans" cxnId="{DFEFA4A7-6E73-4FE7-AC92-A2EE06AC020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DB5C43D-5F8D-44BA-BC94-049588CA94BB}" type="sibTrans" cxnId="{DFEFA4A7-6E73-4FE7-AC92-A2EE06AC0206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B1EB76E-95D1-493D-876B-19316099D64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</a:rPr>
            <a:t>На возмещение части затрат по уплате процентов по кредитам, полученным в кредитных организациях</a:t>
          </a:r>
          <a:endParaRPr lang="ru-RU" sz="1800" dirty="0">
            <a:solidFill>
              <a:schemeClr val="tx1"/>
            </a:solidFill>
            <a:latin typeface="+mn-lt"/>
          </a:endParaRPr>
        </a:p>
      </dgm:t>
    </dgm:pt>
    <dgm:pt modelId="{869A3FCA-E16B-4876-911A-6FDA5C7C9DD0}" type="parTrans" cxnId="{525600DA-0BD2-42F5-A735-D822BF92BE6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1778896A-CED3-4A04-898B-A44BA2275D84}" type="sibTrans" cxnId="{525600DA-0BD2-42F5-A735-D822BF92BE6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CDC130DF-A1EC-404B-A269-DBB2F4E4FC37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Проект является приоритетным 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3AC38CF4-7664-47DE-8146-821830A9D398}" type="parTrans" cxnId="{1493919F-5991-41FB-93D8-E5967895F9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C34453-B3F0-4D7A-9297-0CDB13AEB650}" type="sibTrans" cxnId="{1493919F-5991-41FB-93D8-E5967895F9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54A7B0-278D-41F1-BADE-228FB55544C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+mn-lt"/>
            </a:rPr>
            <a:t>Проект соответствует критериям масштабности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C3F47DC4-4963-4165-8BF7-8D254159D3A0}" type="parTrans" cxnId="{2ECBB853-5EA1-4DB3-8B28-C4BCA79BD2E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7531D1-E830-4CB4-A1EE-9BF6406EF167}" type="sibTrans" cxnId="{2ECBB853-5EA1-4DB3-8B28-C4BCA79BD2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3D7CE5-4CBA-4E16-A568-61E1991B9250}" type="pres">
      <dgm:prSet presAssocID="{0FD243AC-40C4-4C94-B822-2F8A251185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56461-8D43-4CF3-AFCC-C98B1C7FE6E4}" type="pres">
      <dgm:prSet presAssocID="{8E92C19D-3BF9-4CF1-AF5D-A2C69056ED19}" presName="root1" presStyleCnt="0"/>
      <dgm:spPr/>
    </dgm:pt>
    <dgm:pt modelId="{0FE080CC-25D4-4085-A6A2-25C26A28AC38}" type="pres">
      <dgm:prSet presAssocID="{8E92C19D-3BF9-4CF1-AF5D-A2C69056ED19}" presName="LevelOneTextNode" presStyleLbl="node0" presStyleIdx="0" presStyleCnt="1" custScaleX="587287" custScaleY="256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D0728-4597-4F84-A967-E2C0A252857F}" type="pres">
      <dgm:prSet presAssocID="{8E92C19D-3BF9-4CF1-AF5D-A2C69056ED19}" presName="level2hierChild" presStyleCnt="0"/>
      <dgm:spPr/>
    </dgm:pt>
    <dgm:pt modelId="{8A65CEB6-F6EB-4B0E-B99E-F0A1307E6EE6}" type="pres">
      <dgm:prSet presAssocID="{DC4EE76F-9891-46B6-849A-5CB914F4774C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8F8A6A67-EC84-4AC9-B8EC-48C4C88CD6ED}" type="pres">
      <dgm:prSet presAssocID="{DC4EE76F-9891-46B6-849A-5CB914F4774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44BDC944-94EE-408F-8101-34093CE53317}" type="pres">
      <dgm:prSet presAssocID="{FA4814FC-CAE3-4F03-A895-094744165B8B}" presName="root2" presStyleCnt="0"/>
      <dgm:spPr/>
    </dgm:pt>
    <dgm:pt modelId="{ABF3E16C-7D7D-45AE-9786-F2CA07299D00}" type="pres">
      <dgm:prSet presAssocID="{FA4814FC-CAE3-4F03-A895-094744165B8B}" presName="LevelTwoTextNode" presStyleLbl="node2" presStyleIdx="0" presStyleCnt="7" custScaleX="350484" custScaleY="348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6287D-9BDF-4554-AA8D-387AD6462DD6}" type="pres">
      <dgm:prSet presAssocID="{FA4814FC-CAE3-4F03-A895-094744165B8B}" presName="level3hierChild" presStyleCnt="0"/>
      <dgm:spPr/>
    </dgm:pt>
    <dgm:pt modelId="{CC5BDAF1-2172-4550-9A25-DE9AF7EDEC6B}" type="pres">
      <dgm:prSet presAssocID="{80A3BE6F-C651-47C9-ACD3-1FE773ED45CC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E2D6D55F-DC8C-4E82-BEF3-32C0BBC16216}" type="pres">
      <dgm:prSet presAssocID="{80A3BE6F-C651-47C9-ACD3-1FE773ED45CC}" presName="connTx" presStyleLbl="parChTrans1D3" presStyleIdx="0" presStyleCnt="6"/>
      <dgm:spPr/>
      <dgm:t>
        <a:bodyPr/>
        <a:lstStyle/>
        <a:p>
          <a:endParaRPr lang="ru-RU"/>
        </a:p>
      </dgm:t>
    </dgm:pt>
    <dgm:pt modelId="{03F8B6A3-15A9-4C2A-8E59-F57390402073}" type="pres">
      <dgm:prSet presAssocID="{331BA88C-7F6D-4347-8ABE-65C555B069E6}" presName="root2" presStyleCnt="0"/>
      <dgm:spPr/>
    </dgm:pt>
    <dgm:pt modelId="{4C0A128D-F73B-42F6-B7A5-51A8F007DF91}" type="pres">
      <dgm:prSet presAssocID="{331BA88C-7F6D-4347-8ABE-65C555B069E6}" presName="LevelTwoTextNode" presStyleLbl="node3" presStyleIdx="0" presStyleCnt="6" custScaleX="298862" custScaleY="135939" custLinFactNeighborX="-2076" custLinFactNeighborY="-1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57A15-9D7A-4EAE-B57F-B6ADA722F6E7}" type="pres">
      <dgm:prSet presAssocID="{331BA88C-7F6D-4347-8ABE-65C555B069E6}" presName="level3hierChild" presStyleCnt="0"/>
      <dgm:spPr/>
    </dgm:pt>
    <dgm:pt modelId="{139DDEA5-9924-4AE2-A6D1-18CD4C3A3E98}" type="pres">
      <dgm:prSet presAssocID="{EEC8FA15-87C0-4BF9-B768-EAB1BD65FB07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4B1CD5E8-817B-46DC-B486-C2372B0E76A1}" type="pres">
      <dgm:prSet presAssocID="{EEC8FA15-87C0-4BF9-B768-EAB1BD65FB07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983CFFE-BCE2-452A-B7AD-BB8511EBEB9B}" type="pres">
      <dgm:prSet presAssocID="{6E127AE9-C58D-4327-A3D6-C2A3C88676CD}" presName="root2" presStyleCnt="0"/>
      <dgm:spPr/>
    </dgm:pt>
    <dgm:pt modelId="{3B81802F-C454-41CC-9DE6-3C5810DEBE51}" type="pres">
      <dgm:prSet presAssocID="{6E127AE9-C58D-4327-A3D6-C2A3C88676CD}" presName="LevelTwoTextNode" presStyleLbl="node3" presStyleIdx="1" presStyleCnt="6" custScaleX="298862" custScaleY="114985" custLinFactNeighborX="-2076" custLinFactNeighborY="7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FCAAF-AB35-43D4-B754-F1C06FDD9431}" type="pres">
      <dgm:prSet presAssocID="{6E127AE9-C58D-4327-A3D6-C2A3C88676CD}" presName="level3hierChild" presStyleCnt="0"/>
      <dgm:spPr/>
    </dgm:pt>
    <dgm:pt modelId="{E0F0A2C3-4890-49A1-A411-BDF532099327}" type="pres">
      <dgm:prSet presAssocID="{3AC38CF4-7664-47DE-8146-821830A9D398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2C968F38-E185-41B5-8B74-5C29F7A62F32}" type="pres">
      <dgm:prSet presAssocID="{3AC38CF4-7664-47DE-8146-821830A9D398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5209DCB-BC75-42B3-8565-5A8826C563A2}" type="pres">
      <dgm:prSet presAssocID="{CDC130DF-A1EC-404B-A269-DBB2F4E4FC37}" presName="root2" presStyleCnt="0"/>
      <dgm:spPr/>
    </dgm:pt>
    <dgm:pt modelId="{2E0BF0F2-670E-4C49-8035-DB2AB8FEA710}" type="pres">
      <dgm:prSet presAssocID="{CDC130DF-A1EC-404B-A269-DBB2F4E4FC37}" presName="LevelTwoTextNode" presStyleLbl="node3" presStyleIdx="2" presStyleCnt="6" custScaleX="298862" custScaleY="92723" custLinFactNeighborX="-2075" custLinFactNeighborY="-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08186-2CEA-4A71-8E0C-86F23DB26C4D}" type="pres">
      <dgm:prSet presAssocID="{CDC130DF-A1EC-404B-A269-DBB2F4E4FC37}" presName="level3hierChild" presStyleCnt="0"/>
      <dgm:spPr/>
    </dgm:pt>
    <dgm:pt modelId="{7C4A29FD-F8B1-435D-A716-4AB4A748CE64}" type="pres">
      <dgm:prSet presAssocID="{1671C72F-51F3-47CF-A52B-86BC7089A967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9E2B798A-ADE3-45A0-BF31-9A88786D7C8E}" type="pres">
      <dgm:prSet presAssocID="{1671C72F-51F3-47CF-A52B-86BC7089A96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02659796-F244-4626-B2A0-CEE4E8B83095}" type="pres">
      <dgm:prSet presAssocID="{6A5B4E33-A0B9-4762-BA95-887C51AA883A}" presName="root2" presStyleCnt="0"/>
      <dgm:spPr/>
    </dgm:pt>
    <dgm:pt modelId="{8AD28D07-61BB-4819-9491-6DDAE9735886}" type="pres">
      <dgm:prSet presAssocID="{6A5B4E33-A0B9-4762-BA95-887C51AA883A}" presName="LevelTwoTextNode" presStyleLbl="node2" presStyleIdx="1" presStyleCnt="7" custScaleX="350391" custScaleY="253343" custLinFactNeighborX="-102" custLinFactNeighborY="1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AC8B4-C243-40F3-8590-2EDE66ABC1A7}" type="pres">
      <dgm:prSet presAssocID="{6A5B4E33-A0B9-4762-BA95-887C51AA883A}" presName="level3hierChild" presStyleCnt="0"/>
      <dgm:spPr/>
    </dgm:pt>
    <dgm:pt modelId="{6AEF879F-74E3-498F-8F5C-12E6ACCCBA85}" type="pres">
      <dgm:prSet presAssocID="{9FA074EC-D3C6-4B2F-91D1-5A6C8065D316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5A32F2FC-8911-4DDA-BAB8-9F9DC0750754}" type="pres">
      <dgm:prSet presAssocID="{9FA074EC-D3C6-4B2F-91D1-5A6C8065D316}" presName="connTx" presStyleLbl="parChTrans1D3" presStyleIdx="3" presStyleCnt="6"/>
      <dgm:spPr/>
      <dgm:t>
        <a:bodyPr/>
        <a:lstStyle/>
        <a:p>
          <a:endParaRPr lang="ru-RU"/>
        </a:p>
      </dgm:t>
    </dgm:pt>
    <dgm:pt modelId="{4938B0BC-CA95-487F-8DA3-42DAA3B8A0F4}" type="pres">
      <dgm:prSet presAssocID="{8556C6B1-3EF1-48F8-B469-B4CE3E698FAD}" presName="root2" presStyleCnt="0"/>
      <dgm:spPr/>
    </dgm:pt>
    <dgm:pt modelId="{EF5BAA56-4541-4F7B-98EB-765D41A7D533}" type="pres">
      <dgm:prSet presAssocID="{8556C6B1-3EF1-48F8-B469-B4CE3E698FAD}" presName="LevelTwoTextNode" presStyleLbl="node3" presStyleIdx="3" presStyleCnt="6" custScaleX="298862" custScaleY="92723" custLinFactNeighborX="-3589" custLinFactNeighborY="-4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3B077-32E1-4EB8-B870-29B292065664}" type="pres">
      <dgm:prSet presAssocID="{8556C6B1-3EF1-48F8-B469-B4CE3E698FAD}" presName="level3hierChild" presStyleCnt="0"/>
      <dgm:spPr/>
    </dgm:pt>
    <dgm:pt modelId="{856F1C80-B3E2-4DC6-8F27-6110F17E67EE}" type="pres">
      <dgm:prSet presAssocID="{C3F47DC4-4963-4165-8BF7-8D254159D3A0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17E1ACBD-1FA7-4E44-A05B-B5596D1DA4E4}" type="pres">
      <dgm:prSet presAssocID="{C3F47DC4-4963-4165-8BF7-8D254159D3A0}" presName="connTx" presStyleLbl="parChTrans1D3" presStyleIdx="4" presStyleCnt="6"/>
      <dgm:spPr/>
      <dgm:t>
        <a:bodyPr/>
        <a:lstStyle/>
        <a:p>
          <a:endParaRPr lang="ru-RU"/>
        </a:p>
      </dgm:t>
    </dgm:pt>
    <dgm:pt modelId="{868A3EAE-886D-4396-9152-526D2CF7012B}" type="pres">
      <dgm:prSet presAssocID="{5854A7B0-278D-41F1-BADE-228FB55544C3}" presName="root2" presStyleCnt="0"/>
      <dgm:spPr/>
    </dgm:pt>
    <dgm:pt modelId="{52725FD1-B414-48E4-AAA5-976A4CE20425}" type="pres">
      <dgm:prSet presAssocID="{5854A7B0-278D-41F1-BADE-228FB55544C3}" presName="LevelTwoTextNode" presStyleLbl="node3" presStyleIdx="4" presStyleCnt="6" custScaleX="298862" custScaleY="119890" custLinFactNeighborX="-3589" custLinFactNeighborY="-9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05B87-62FD-40FC-A09A-55652DDD4918}" type="pres">
      <dgm:prSet presAssocID="{5854A7B0-278D-41F1-BADE-228FB55544C3}" presName="level3hierChild" presStyleCnt="0"/>
      <dgm:spPr/>
    </dgm:pt>
    <dgm:pt modelId="{876EB361-55D9-40EC-AA0F-F9A950653561}" type="pres">
      <dgm:prSet presAssocID="{8B6E3542-E88F-4A98-8469-C0FD4C6CC42D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E1272B17-8BF3-41F2-A152-644806F67FB4}" type="pres">
      <dgm:prSet presAssocID="{8B6E3542-E88F-4A98-8469-C0FD4C6CC42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2E0243E-6A72-4558-AEEE-3C1C56F28958}" type="pres">
      <dgm:prSet presAssocID="{B7D8836B-9716-4693-8851-DBE00C6C1AEA}" presName="root2" presStyleCnt="0"/>
      <dgm:spPr/>
    </dgm:pt>
    <dgm:pt modelId="{81E32F4A-4656-4DED-9F63-9D85B181BA15}" type="pres">
      <dgm:prSet presAssocID="{B7D8836B-9716-4693-8851-DBE00C6C1AEA}" presName="LevelTwoTextNode" presStyleLbl="node2" presStyleIdx="2" presStyleCnt="7" custScaleX="350484" custScaleY="120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48341-1AB7-4C24-8B42-5B0EFF6B7F30}" type="pres">
      <dgm:prSet presAssocID="{B7D8836B-9716-4693-8851-DBE00C6C1AEA}" presName="level3hierChild" presStyleCnt="0"/>
      <dgm:spPr/>
    </dgm:pt>
    <dgm:pt modelId="{97A0A528-9DC3-4B8C-A4C0-6CCCAC6F4DF3}" type="pres">
      <dgm:prSet presAssocID="{965C2C73-FD52-4F1B-AF40-C7181DEBE3AF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E6565FCD-40D1-410F-8F2B-C232ECD17589}" type="pres">
      <dgm:prSet presAssocID="{965C2C73-FD52-4F1B-AF40-C7181DEBE3AF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DC3EF33-1806-4479-A4C2-6337FDEAF831}" type="pres">
      <dgm:prSet presAssocID="{3A386E42-4E45-4433-B77F-8B9F1AA0BCC8}" presName="root2" presStyleCnt="0"/>
      <dgm:spPr/>
    </dgm:pt>
    <dgm:pt modelId="{159B8ACB-E944-4E5B-B458-7D53B0E21E60}" type="pres">
      <dgm:prSet presAssocID="{3A386E42-4E45-4433-B77F-8B9F1AA0BCC8}" presName="LevelTwoTextNode" presStyleLbl="node2" presStyleIdx="3" presStyleCnt="7" custScaleX="350484" custScaleY="208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61CC6-BD58-4976-9D29-835E9D878500}" type="pres">
      <dgm:prSet presAssocID="{3A386E42-4E45-4433-B77F-8B9F1AA0BCC8}" presName="level3hierChild" presStyleCnt="0"/>
      <dgm:spPr/>
    </dgm:pt>
    <dgm:pt modelId="{49ECAD40-8109-41D5-B2CC-373FDBFE4536}" type="pres">
      <dgm:prSet presAssocID="{C30FA005-0782-4080-B157-018F1B984FAD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A09C7677-9FEC-4BCC-8B14-FBD574C847CC}" type="pres">
      <dgm:prSet presAssocID="{C30FA005-0782-4080-B157-018F1B984FAD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C55AFF8-7B34-4EB0-8970-7DA9F8AAF637}" type="pres">
      <dgm:prSet presAssocID="{688729A1-58FE-41D0-84A6-D4B21FF08D5C}" presName="root2" presStyleCnt="0"/>
      <dgm:spPr/>
    </dgm:pt>
    <dgm:pt modelId="{079009BE-3ADF-458D-895C-15C617508870}" type="pres">
      <dgm:prSet presAssocID="{688729A1-58FE-41D0-84A6-D4B21FF08D5C}" presName="LevelTwoTextNode" presStyleLbl="node2" presStyleIdx="4" presStyleCnt="7" custScaleX="350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0E25AF-C82D-44A6-B09B-551D1D99DC1A}" type="pres">
      <dgm:prSet presAssocID="{688729A1-58FE-41D0-84A6-D4B21FF08D5C}" presName="level3hierChild" presStyleCnt="0"/>
      <dgm:spPr/>
    </dgm:pt>
    <dgm:pt modelId="{3A6C06A1-8823-4B01-9074-761992BD95E5}" type="pres">
      <dgm:prSet presAssocID="{869A3FCA-E16B-4876-911A-6FDA5C7C9DD0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46A250C8-CA5B-4B88-94AC-466E3733ED65}" type="pres">
      <dgm:prSet presAssocID="{869A3FCA-E16B-4876-911A-6FDA5C7C9DD0}" presName="connTx" presStyleLbl="parChTrans1D3" presStyleIdx="5" presStyleCnt="6"/>
      <dgm:spPr/>
      <dgm:t>
        <a:bodyPr/>
        <a:lstStyle/>
        <a:p>
          <a:endParaRPr lang="ru-RU"/>
        </a:p>
      </dgm:t>
    </dgm:pt>
    <dgm:pt modelId="{E4CF8A89-6614-4EA8-9D46-DC4FF09EE337}" type="pres">
      <dgm:prSet presAssocID="{8B1EB76E-95D1-493D-876B-19316099D643}" presName="root2" presStyleCnt="0"/>
      <dgm:spPr/>
    </dgm:pt>
    <dgm:pt modelId="{D95E23B7-92F1-4075-A613-3B979C3150EB}" type="pres">
      <dgm:prSet presAssocID="{8B1EB76E-95D1-493D-876B-19316099D643}" presName="LevelTwoTextNode" presStyleLbl="node3" presStyleIdx="5" presStyleCnt="6" custScaleX="296689" custScaleY="294035" custLinFactNeighborX="-129" custLinFactNeighborY="-2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9FB84-9D96-4978-AD56-850559818B8A}" type="pres">
      <dgm:prSet presAssocID="{8B1EB76E-95D1-493D-876B-19316099D643}" presName="level3hierChild" presStyleCnt="0"/>
      <dgm:spPr/>
    </dgm:pt>
    <dgm:pt modelId="{9941C657-0E6C-454F-8F43-B6C5629F9DE0}" type="pres">
      <dgm:prSet presAssocID="{49E0FC78-9B47-450C-98DC-AEB75399EC1F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5BC9D556-1E1E-4827-AD28-60EEA37CA943}" type="pres">
      <dgm:prSet presAssocID="{49E0FC78-9B47-450C-98DC-AEB75399EC1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7F012AD-EB43-48E9-81A5-F2BCDA7C8F4D}" type="pres">
      <dgm:prSet presAssocID="{6702A63F-E3CB-44B3-A85D-11F398724168}" presName="root2" presStyleCnt="0"/>
      <dgm:spPr/>
    </dgm:pt>
    <dgm:pt modelId="{56D1D05B-5BC7-4988-AE38-46FF60673FD6}" type="pres">
      <dgm:prSet presAssocID="{6702A63F-E3CB-44B3-A85D-11F398724168}" presName="LevelTwoTextNode" presStyleLbl="node2" presStyleIdx="5" presStyleCnt="7" custScaleX="350484" custScaleY="136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6C406-9C30-4896-9B70-AE080D5AE19F}" type="pres">
      <dgm:prSet presAssocID="{6702A63F-E3CB-44B3-A85D-11F398724168}" presName="level3hierChild" presStyleCnt="0"/>
      <dgm:spPr/>
    </dgm:pt>
    <dgm:pt modelId="{9ECFF6CC-0D10-4B16-9797-E980F4BD78B5}" type="pres">
      <dgm:prSet presAssocID="{F1B3FDFF-DF6A-47C6-9410-C711A14DC511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9E605B88-2F12-40F4-9884-8D8875970BC9}" type="pres">
      <dgm:prSet presAssocID="{F1B3FDFF-DF6A-47C6-9410-C711A14DC51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CD90BC0-32C3-45E5-AE00-BA73CF2841CF}" type="pres">
      <dgm:prSet presAssocID="{77990691-89B7-41C5-AE12-FE2027F9B2B8}" presName="root2" presStyleCnt="0"/>
      <dgm:spPr/>
    </dgm:pt>
    <dgm:pt modelId="{E2EDDE68-5D7B-4BDE-BACD-1D6DF54766DF}" type="pres">
      <dgm:prSet presAssocID="{77990691-89B7-41C5-AE12-FE2027F9B2B8}" presName="LevelTwoTextNode" presStyleLbl="node2" presStyleIdx="6" presStyleCnt="7" custScaleX="350484" custScaleY="152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3AA7C-12B2-4723-A7E2-4F0BFFCE716D}" type="pres">
      <dgm:prSet presAssocID="{77990691-89B7-41C5-AE12-FE2027F9B2B8}" presName="level3hierChild" presStyleCnt="0"/>
      <dgm:spPr/>
    </dgm:pt>
  </dgm:ptLst>
  <dgm:cxnLst>
    <dgm:cxn modelId="{FC7A7BD5-5BC2-44D9-AD70-96080D74FD6E}" type="presOf" srcId="{965C2C73-FD52-4F1B-AF40-C7181DEBE3AF}" destId="{97A0A528-9DC3-4B8C-A4C0-6CCCAC6F4DF3}" srcOrd="0" destOrd="0" presId="urn:microsoft.com/office/officeart/2008/layout/HorizontalMultiLevelHierarchy"/>
    <dgm:cxn modelId="{447B4B66-8E3B-4F34-9282-6B9EAE7D71E6}" type="presOf" srcId="{1671C72F-51F3-47CF-A52B-86BC7089A967}" destId="{9E2B798A-ADE3-45A0-BF31-9A88786D7C8E}" srcOrd="1" destOrd="0" presId="urn:microsoft.com/office/officeart/2008/layout/HorizontalMultiLevelHierarchy"/>
    <dgm:cxn modelId="{F3A85993-442A-48F8-9ED7-CC6992004725}" type="presOf" srcId="{8B6E3542-E88F-4A98-8469-C0FD4C6CC42D}" destId="{E1272B17-8BF3-41F2-A152-644806F67FB4}" srcOrd="1" destOrd="0" presId="urn:microsoft.com/office/officeart/2008/layout/HorizontalMultiLevelHierarchy"/>
    <dgm:cxn modelId="{D8D84D26-4C32-452C-A826-8514DD26C31E}" srcId="{8E92C19D-3BF9-4CF1-AF5D-A2C69056ED19}" destId="{3A386E42-4E45-4433-B77F-8B9F1AA0BCC8}" srcOrd="3" destOrd="0" parTransId="{965C2C73-FD52-4F1B-AF40-C7181DEBE3AF}" sibTransId="{C4139022-4A30-4756-9E3F-D8DFDECEE733}"/>
    <dgm:cxn modelId="{7A48957C-FC05-4888-BFCD-3CB81A761827}" type="presOf" srcId="{B7D8836B-9716-4693-8851-DBE00C6C1AEA}" destId="{81E32F4A-4656-4DED-9F63-9D85B181BA15}" srcOrd="0" destOrd="0" presId="urn:microsoft.com/office/officeart/2008/layout/HorizontalMultiLevelHierarchy"/>
    <dgm:cxn modelId="{45661519-B776-4718-9B64-72F18C37E2A4}" type="presOf" srcId="{9FA074EC-D3C6-4B2F-91D1-5A6C8065D316}" destId="{6AEF879F-74E3-498F-8F5C-12E6ACCCBA85}" srcOrd="0" destOrd="0" presId="urn:microsoft.com/office/officeart/2008/layout/HorizontalMultiLevelHierarchy"/>
    <dgm:cxn modelId="{D9A570BC-9931-4251-A429-E28A3824477C}" type="presOf" srcId="{6A5B4E33-A0B9-4762-BA95-887C51AA883A}" destId="{8AD28D07-61BB-4819-9491-6DDAE9735886}" srcOrd="0" destOrd="0" presId="urn:microsoft.com/office/officeart/2008/layout/HorizontalMultiLevelHierarchy"/>
    <dgm:cxn modelId="{0AE42F4D-6705-42FE-9685-DC5AFB26C48F}" type="presOf" srcId="{F1B3FDFF-DF6A-47C6-9410-C711A14DC511}" destId="{9ECFF6CC-0D10-4B16-9797-E980F4BD78B5}" srcOrd="0" destOrd="0" presId="urn:microsoft.com/office/officeart/2008/layout/HorizontalMultiLevelHierarchy"/>
    <dgm:cxn modelId="{588550CF-502C-4B9E-B98F-2E5067AE857A}" srcId="{FA4814FC-CAE3-4F03-A895-094744165B8B}" destId="{331BA88C-7F6D-4347-8ABE-65C555B069E6}" srcOrd="0" destOrd="0" parTransId="{80A3BE6F-C651-47C9-ACD3-1FE773ED45CC}" sibTransId="{B124C4F7-F4BA-421C-9AA0-D6EB5F6AEF35}"/>
    <dgm:cxn modelId="{04683CE0-1202-48C9-8472-835804DE97F5}" srcId="{8E92C19D-3BF9-4CF1-AF5D-A2C69056ED19}" destId="{6702A63F-E3CB-44B3-A85D-11F398724168}" srcOrd="5" destOrd="0" parTransId="{49E0FC78-9B47-450C-98DC-AEB75399EC1F}" sibTransId="{41A113DB-350A-43D8-AB91-0D5F7C7A061B}"/>
    <dgm:cxn modelId="{2ECBB853-5EA1-4DB3-8B28-C4BCA79BD2EE}" srcId="{6A5B4E33-A0B9-4762-BA95-887C51AA883A}" destId="{5854A7B0-278D-41F1-BADE-228FB55544C3}" srcOrd="1" destOrd="0" parTransId="{C3F47DC4-4963-4165-8BF7-8D254159D3A0}" sibTransId="{7D7531D1-E830-4CB4-A1EE-9BF6406EF167}"/>
    <dgm:cxn modelId="{10A5EE23-9054-4195-AED0-3FF3EFFF3B80}" type="presOf" srcId="{965C2C73-FD52-4F1B-AF40-C7181DEBE3AF}" destId="{E6565FCD-40D1-410F-8F2B-C232ECD17589}" srcOrd="1" destOrd="0" presId="urn:microsoft.com/office/officeart/2008/layout/HorizontalMultiLevelHierarchy"/>
    <dgm:cxn modelId="{DA2386CD-3524-41B4-B1CC-E059B7CC2525}" type="presOf" srcId="{FA4814FC-CAE3-4F03-A895-094744165B8B}" destId="{ABF3E16C-7D7D-45AE-9786-F2CA07299D00}" srcOrd="0" destOrd="0" presId="urn:microsoft.com/office/officeart/2008/layout/HorizontalMultiLevelHierarchy"/>
    <dgm:cxn modelId="{4D07B9CE-EF89-4836-889F-2E47951AF61A}" type="presOf" srcId="{C3F47DC4-4963-4165-8BF7-8D254159D3A0}" destId="{856F1C80-B3E2-4DC6-8F27-6110F17E67EE}" srcOrd="0" destOrd="0" presId="urn:microsoft.com/office/officeart/2008/layout/HorizontalMultiLevelHierarchy"/>
    <dgm:cxn modelId="{C41E0AC0-2CB2-41A8-9181-B8ED48B94796}" type="presOf" srcId="{77990691-89B7-41C5-AE12-FE2027F9B2B8}" destId="{E2EDDE68-5D7B-4BDE-BACD-1D6DF54766DF}" srcOrd="0" destOrd="0" presId="urn:microsoft.com/office/officeart/2008/layout/HorizontalMultiLevelHierarchy"/>
    <dgm:cxn modelId="{B1C84088-E2A2-44FD-98A3-4B15281900BA}" type="presOf" srcId="{8B6E3542-E88F-4A98-8469-C0FD4C6CC42D}" destId="{876EB361-55D9-40EC-AA0F-F9A950653561}" srcOrd="0" destOrd="0" presId="urn:microsoft.com/office/officeart/2008/layout/HorizontalMultiLevelHierarchy"/>
    <dgm:cxn modelId="{99F379A8-81F6-4375-9B99-DAD11A5A3552}" type="presOf" srcId="{C30FA005-0782-4080-B157-018F1B984FAD}" destId="{A09C7677-9FEC-4BCC-8B14-FBD574C847CC}" srcOrd="1" destOrd="0" presId="urn:microsoft.com/office/officeart/2008/layout/HorizontalMultiLevelHierarchy"/>
    <dgm:cxn modelId="{C404D2F1-AE28-4B3E-A699-B0CD5CF5E650}" srcId="{8E92C19D-3BF9-4CF1-AF5D-A2C69056ED19}" destId="{688729A1-58FE-41D0-84A6-D4B21FF08D5C}" srcOrd="4" destOrd="0" parTransId="{C30FA005-0782-4080-B157-018F1B984FAD}" sibTransId="{1B218442-AE9E-4AAE-AFF6-99AFDC2D58EF}"/>
    <dgm:cxn modelId="{9FDCB2DF-B9D9-4C50-8DFB-0F65DB40F3A6}" type="presOf" srcId="{1671C72F-51F3-47CF-A52B-86BC7089A967}" destId="{7C4A29FD-F8B1-435D-A716-4AB4A748CE64}" srcOrd="0" destOrd="0" presId="urn:microsoft.com/office/officeart/2008/layout/HorizontalMultiLevelHierarchy"/>
    <dgm:cxn modelId="{499AA505-C387-49B4-BCB5-7B8D44E41E7D}" srcId="{FA4814FC-CAE3-4F03-A895-094744165B8B}" destId="{6E127AE9-C58D-4327-A3D6-C2A3C88676CD}" srcOrd="1" destOrd="0" parTransId="{EEC8FA15-87C0-4BF9-B768-EAB1BD65FB07}" sibTransId="{C495384B-CD27-492B-BA35-AC5C9BFE7825}"/>
    <dgm:cxn modelId="{D071F8A9-A593-4FAD-AD85-39046027BBFF}" srcId="{8E92C19D-3BF9-4CF1-AF5D-A2C69056ED19}" destId="{6A5B4E33-A0B9-4762-BA95-887C51AA883A}" srcOrd="1" destOrd="0" parTransId="{1671C72F-51F3-47CF-A52B-86BC7089A967}" sibTransId="{1984853D-BD18-47A0-813B-8BE9E0CE953C}"/>
    <dgm:cxn modelId="{C36D947A-BFE1-4B1B-B5A9-580979B673B1}" type="presOf" srcId="{C3F47DC4-4963-4165-8BF7-8D254159D3A0}" destId="{17E1ACBD-1FA7-4E44-A05B-B5596D1DA4E4}" srcOrd="1" destOrd="0" presId="urn:microsoft.com/office/officeart/2008/layout/HorizontalMultiLevelHierarchy"/>
    <dgm:cxn modelId="{67C23F6F-6E02-4BAF-97AC-D9702D49B9A2}" type="presOf" srcId="{331BA88C-7F6D-4347-8ABE-65C555B069E6}" destId="{4C0A128D-F73B-42F6-B7A5-51A8F007DF91}" srcOrd="0" destOrd="0" presId="urn:microsoft.com/office/officeart/2008/layout/HorizontalMultiLevelHierarchy"/>
    <dgm:cxn modelId="{B86D7ED8-E9DE-4F1D-84D6-FB2F30B1C7B7}" type="presOf" srcId="{EEC8FA15-87C0-4BF9-B768-EAB1BD65FB07}" destId="{139DDEA5-9924-4AE2-A6D1-18CD4C3A3E98}" srcOrd="0" destOrd="0" presId="urn:microsoft.com/office/officeart/2008/layout/HorizontalMultiLevelHierarchy"/>
    <dgm:cxn modelId="{D2DEC087-3DBA-4218-95AC-C97CF230A04E}" type="presOf" srcId="{869A3FCA-E16B-4876-911A-6FDA5C7C9DD0}" destId="{46A250C8-CA5B-4B88-94AC-466E3733ED65}" srcOrd="1" destOrd="0" presId="urn:microsoft.com/office/officeart/2008/layout/HorizontalMultiLevelHierarchy"/>
    <dgm:cxn modelId="{0E963186-0060-47A0-BD04-4DCA5EA77F75}" srcId="{8E92C19D-3BF9-4CF1-AF5D-A2C69056ED19}" destId="{FA4814FC-CAE3-4F03-A895-094744165B8B}" srcOrd="0" destOrd="0" parTransId="{DC4EE76F-9891-46B6-849A-5CB914F4774C}" sibTransId="{6A1D7488-5E15-4AF5-8920-81E3CBD05225}"/>
    <dgm:cxn modelId="{86E46E53-9027-45AF-B283-20E9B1AF4C92}" type="presOf" srcId="{80A3BE6F-C651-47C9-ACD3-1FE773ED45CC}" destId="{E2D6D55F-DC8C-4E82-BEF3-32C0BBC16216}" srcOrd="1" destOrd="0" presId="urn:microsoft.com/office/officeart/2008/layout/HorizontalMultiLevelHierarchy"/>
    <dgm:cxn modelId="{DFEFA4A7-6E73-4FE7-AC92-A2EE06AC0206}" srcId="{6A5B4E33-A0B9-4762-BA95-887C51AA883A}" destId="{8556C6B1-3EF1-48F8-B469-B4CE3E698FAD}" srcOrd="0" destOrd="0" parTransId="{9FA074EC-D3C6-4B2F-91D1-5A6C8065D316}" sibTransId="{DDB5C43D-5F8D-44BA-BC94-049588CA94BB}"/>
    <dgm:cxn modelId="{34C9C25A-BFC8-426C-A314-2448E4FF79B7}" type="presOf" srcId="{3AC38CF4-7664-47DE-8146-821830A9D398}" destId="{2C968F38-E185-41B5-8B74-5C29F7A62F32}" srcOrd="1" destOrd="0" presId="urn:microsoft.com/office/officeart/2008/layout/HorizontalMultiLevelHierarchy"/>
    <dgm:cxn modelId="{ADFB4D9A-307A-409E-9669-DACAE4E10833}" type="presOf" srcId="{6702A63F-E3CB-44B3-A85D-11F398724168}" destId="{56D1D05B-5BC7-4988-AE38-46FF60673FD6}" srcOrd="0" destOrd="0" presId="urn:microsoft.com/office/officeart/2008/layout/HorizontalMultiLevelHierarchy"/>
    <dgm:cxn modelId="{4ECDF881-BA6D-464D-B22D-3D441DA55D27}" type="presOf" srcId="{CDC130DF-A1EC-404B-A269-DBB2F4E4FC37}" destId="{2E0BF0F2-670E-4C49-8035-DB2AB8FEA710}" srcOrd="0" destOrd="0" presId="urn:microsoft.com/office/officeart/2008/layout/HorizontalMultiLevelHierarchy"/>
    <dgm:cxn modelId="{85CB9E00-1674-4583-89AE-6E39118F8D3D}" type="presOf" srcId="{EEC8FA15-87C0-4BF9-B768-EAB1BD65FB07}" destId="{4B1CD5E8-817B-46DC-B486-C2372B0E76A1}" srcOrd="1" destOrd="0" presId="urn:microsoft.com/office/officeart/2008/layout/HorizontalMultiLevelHierarchy"/>
    <dgm:cxn modelId="{0BB9CC8B-4C44-457E-A615-0E1C63AF5604}" type="presOf" srcId="{869A3FCA-E16B-4876-911A-6FDA5C7C9DD0}" destId="{3A6C06A1-8823-4B01-9074-761992BD95E5}" srcOrd="0" destOrd="0" presId="urn:microsoft.com/office/officeart/2008/layout/HorizontalMultiLevelHierarchy"/>
    <dgm:cxn modelId="{B217CDA9-AB52-4C71-A8EC-505680A55568}" srcId="{8E92C19D-3BF9-4CF1-AF5D-A2C69056ED19}" destId="{B7D8836B-9716-4693-8851-DBE00C6C1AEA}" srcOrd="2" destOrd="0" parTransId="{8B6E3542-E88F-4A98-8469-C0FD4C6CC42D}" sibTransId="{E2BE7C16-C85F-4E04-AF01-0A69F55A691C}"/>
    <dgm:cxn modelId="{71A89F5D-7D1C-4EF1-859F-84D2A53B73C2}" type="presOf" srcId="{5854A7B0-278D-41F1-BADE-228FB55544C3}" destId="{52725FD1-B414-48E4-AAA5-976A4CE20425}" srcOrd="0" destOrd="0" presId="urn:microsoft.com/office/officeart/2008/layout/HorizontalMultiLevelHierarchy"/>
    <dgm:cxn modelId="{14B104FA-8769-4F10-84AA-D7257E43D6E0}" type="presOf" srcId="{0FD243AC-40C4-4C94-B822-2F8A25118582}" destId="{E73D7CE5-4CBA-4E16-A568-61E1991B9250}" srcOrd="0" destOrd="0" presId="urn:microsoft.com/office/officeart/2008/layout/HorizontalMultiLevelHierarchy"/>
    <dgm:cxn modelId="{C77934A6-997F-4DA5-BD63-A998389D0228}" type="presOf" srcId="{9FA074EC-D3C6-4B2F-91D1-5A6C8065D316}" destId="{5A32F2FC-8911-4DDA-BAB8-9F9DC0750754}" srcOrd="1" destOrd="0" presId="urn:microsoft.com/office/officeart/2008/layout/HorizontalMultiLevelHierarchy"/>
    <dgm:cxn modelId="{525600DA-0BD2-42F5-A735-D822BF92BE62}" srcId="{688729A1-58FE-41D0-84A6-D4B21FF08D5C}" destId="{8B1EB76E-95D1-493D-876B-19316099D643}" srcOrd="0" destOrd="0" parTransId="{869A3FCA-E16B-4876-911A-6FDA5C7C9DD0}" sibTransId="{1778896A-CED3-4A04-898B-A44BA2275D84}"/>
    <dgm:cxn modelId="{8EB81FAD-CB2C-43BC-B6F4-2E8CFE6B19F9}" type="presOf" srcId="{F1B3FDFF-DF6A-47C6-9410-C711A14DC511}" destId="{9E605B88-2F12-40F4-9884-8D8875970BC9}" srcOrd="1" destOrd="0" presId="urn:microsoft.com/office/officeart/2008/layout/HorizontalMultiLevelHierarchy"/>
    <dgm:cxn modelId="{1493919F-5991-41FB-93D8-E5967895F9C1}" srcId="{FA4814FC-CAE3-4F03-A895-094744165B8B}" destId="{CDC130DF-A1EC-404B-A269-DBB2F4E4FC37}" srcOrd="2" destOrd="0" parTransId="{3AC38CF4-7664-47DE-8146-821830A9D398}" sibTransId="{85C34453-B3F0-4D7A-9297-0CDB13AEB650}"/>
    <dgm:cxn modelId="{E5A8D910-65AC-4778-843A-0C24C85452D0}" type="presOf" srcId="{DC4EE76F-9891-46B6-849A-5CB914F4774C}" destId="{8A65CEB6-F6EB-4B0E-B99E-F0A1307E6EE6}" srcOrd="0" destOrd="0" presId="urn:microsoft.com/office/officeart/2008/layout/HorizontalMultiLevelHierarchy"/>
    <dgm:cxn modelId="{EB93A067-1DBA-41ED-AA3C-1C4E62A4DAC9}" type="presOf" srcId="{8B1EB76E-95D1-493D-876B-19316099D643}" destId="{D95E23B7-92F1-4075-A613-3B979C3150EB}" srcOrd="0" destOrd="0" presId="urn:microsoft.com/office/officeart/2008/layout/HorizontalMultiLevelHierarchy"/>
    <dgm:cxn modelId="{25399915-D18E-445B-A3D3-6E627F3D735E}" type="presOf" srcId="{6E127AE9-C58D-4327-A3D6-C2A3C88676CD}" destId="{3B81802F-C454-41CC-9DE6-3C5810DEBE51}" srcOrd="0" destOrd="0" presId="urn:microsoft.com/office/officeart/2008/layout/HorizontalMultiLevelHierarchy"/>
    <dgm:cxn modelId="{752CAB53-59AC-49D0-B8FF-E301AFEBACC1}" type="presOf" srcId="{8556C6B1-3EF1-48F8-B469-B4CE3E698FAD}" destId="{EF5BAA56-4541-4F7B-98EB-765D41A7D533}" srcOrd="0" destOrd="0" presId="urn:microsoft.com/office/officeart/2008/layout/HorizontalMultiLevelHierarchy"/>
    <dgm:cxn modelId="{7EFB76B0-4624-435C-A307-CEBCECF52F5D}" type="presOf" srcId="{49E0FC78-9B47-450C-98DC-AEB75399EC1F}" destId="{9941C657-0E6C-454F-8F43-B6C5629F9DE0}" srcOrd="0" destOrd="0" presId="urn:microsoft.com/office/officeart/2008/layout/HorizontalMultiLevelHierarchy"/>
    <dgm:cxn modelId="{0B58BA96-5D29-4D47-AD20-17CCA4F0CDED}" type="presOf" srcId="{C30FA005-0782-4080-B157-018F1B984FAD}" destId="{49ECAD40-8109-41D5-B2CC-373FDBFE4536}" srcOrd="0" destOrd="0" presId="urn:microsoft.com/office/officeart/2008/layout/HorizontalMultiLevelHierarchy"/>
    <dgm:cxn modelId="{CB0BA301-8C89-4802-B267-64C7F5B3B0E7}" type="presOf" srcId="{80A3BE6F-C651-47C9-ACD3-1FE773ED45CC}" destId="{CC5BDAF1-2172-4550-9A25-DE9AF7EDEC6B}" srcOrd="0" destOrd="0" presId="urn:microsoft.com/office/officeart/2008/layout/HorizontalMultiLevelHierarchy"/>
    <dgm:cxn modelId="{3B30760C-16BF-4AD1-94AA-7E0E9DF925E0}" type="presOf" srcId="{DC4EE76F-9891-46B6-849A-5CB914F4774C}" destId="{8F8A6A67-EC84-4AC9-B8EC-48C4C88CD6ED}" srcOrd="1" destOrd="0" presId="urn:microsoft.com/office/officeart/2008/layout/HorizontalMultiLevelHierarchy"/>
    <dgm:cxn modelId="{215D7B1A-659A-432D-9FF2-D66D2F2AF360}" type="presOf" srcId="{8E92C19D-3BF9-4CF1-AF5D-A2C69056ED19}" destId="{0FE080CC-25D4-4085-A6A2-25C26A28AC38}" srcOrd="0" destOrd="0" presId="urn:microsoft.com/office/officeart/2008/layout/HorizontalMultiLevelHierarchy"/>
    <dgm:cxn modelId="{EC5876D4-211E-4B9E-88A4-86425AD49B1E}" srcId="{0FD243AC-40C4-4C94-B822-2F8A25118582}" destId="{8E92C19D-3BF9-4CF1-AF5D-A2C69056ED19}" srcOrd="0" destOrd="0" parTransId="{C00EBB15-72C4-482C-9665-39D2BB125C3F}" sibTransId="{554EDC60-3EF8-44C6-8CE8-B0A2F7E93C4E}"/>
    <dgm:cxn modelId="{5D4B72BA-0F98-4E76-A86F-2C0AE0AD54E0}" type="presOf" srcId="{49E0FC78-9B47-450C-98DC-AEB75399EC1F}" destId="{5BC9D556-1E1E-4827-AD28-60EEA37CA943}" srcOrd="1" destOrd="0" presId="urn:microsoft.com/office/officeart/2008/layout/HorizontalMultiLevelHierarchy"/>
    <dgm:cxn modelId="{4C2461B8-AE30-463C-896B-1C5AA46FDC5C}" type="presOf" srcId="{688729A1-58FE-41D0-84A6-D4B21FF08D5C}" destId="{079009BE-3ADF-458D-895C-15C617508870}" srcOrd="0" destOrd="0" presId="urn:microsoft.com/office/officeart/2008/layout/HorizontalMultiLevelHierarchy"/>
    <dgm:cxn modelId="{7BF50F11-E952-45E6-BFF7-AA4BA68CA13E}" type="presOf" srcId="{3AC38CF4-7664-47DE-8146-821830A9D398}" destId="{E0F0A2C3-4890-49A1-A411-BDF532099327}" srcOrd="0" destOrd="0" presId="urn:microsoft.com/office/officeart/2008/layout/HorizontalMultiLevelHierarchy"/>
    <dgm:cxn modelId="{B5BF9F9D-F915-44DA-9F7A-491F4AA022F4}" srcId="{8E92C19D-3BF9-4CF1-AF5D-A2C69056ED19}" destId="{77990691-89B7-41C5-AE12-FE2027F9B2B8}" srcOrd="6" destOrd="0" parTransId="{F1B3FDFF-DF6A-47C6-9410-C711A14DC511}" sibTransId="{F88DDFB9-DE4C-4F50-AC23-B24E43F46BCF}"/>
    <dgm:cxn modelId="{CDAFDBC3-178D-489A-890F-0CBF91F877E2}" type="presOf" srcId="{3A386E42-4E45-4433-B77F-8B9F1AA0BCC8}" destId="{159B8ACB-E944-4E5B-B458-7D53B0E21E60}" srcOrd="0" destOrd="0" presId="urn:microsoft.com/office/officeart/2008/layout/HorizontalMultiLevelHierarchy"/>
    <dgm:cxn modelId="{CA77983A-35D2-4122-8392-21C90D30ABC5}" type="presParOf" srcId="{E73D7CE5-4CBA-4E16-A568-61E1991B9250}" destId="{D0F56461-8D43-4CF3-AFCC-C98B1C7FE6E4}" srcOrd="0" destOrd="0" presId="urn:microsoft.com/office/officeart/2008/layout/HorizontalMultiLevelHierarchy"/>
    <dgm:cxn modelId="{75176BE8-7A21-4742-A70F-5042F87926F8}" type="presParOf" srcId="{D0F56461-8D43-4CF3-AFCC-C98B1C7FE6E4}" destId="{0FE080CC-25D4-4085-A6A2-25C26A28AC38}" srcOrd="0" destOrd="0" presId="urn:microsoft.com/office/officeart/2008/layout/HorizontalMultiLevelHierarchy"/>
    <dgm:cxn modelId="{AC5CF817-CAA3-44EF-91D3-5F2B869C8E63}" type="presParOf" srcId="{D0F56461-8D43-4CF3-AFCC-C98B1C7FE6E4}" destId="{6E9D0728-4597-4F84-A967-E2C0A252857F}" srcOrd="1" destOrd="0" presId="urn:microsoft.com/office/officeart/2008/layout/HorizontalMultiLevelHierarchy"/>
    <dgm:cxn modelId="{8093A272-0464-43D7-B1AD-527259B5F9E7}" type="presParOf" srcId="{6E9D0728-4597-4F84-A967-E2C0A252857F}" destId="{8A65CEB6-F6EB-4B0E-B99E-F0A1307E6EE6}" srcOrd="0" destOrd="0" presId="urn:microsoft.com/office/officeart/2008/layout/HorizontalMultiLevelHierarchy"/>
    <dgm:cxn modelId="{609843BE-D09D-404A-BE12-AA7D8C4547CC}" type="presParOf" srcId="{8A65CEB6-F6EB-4B0E-B99E-F0A1307E6EE6}" destId="{8F8A6A67-EC84-4AC9-B8EC-48C4C88CD6ED}" srcOrd="0" destOrd="0" presId="urn:microsoft.com/office/officeart/2008/layout/HorizontalMultiLevelHierarchy"/>
    <dgm:cxn modelId="{D6AA9CE3-78BD-4460-97D7-93EB8AFEBCD6}" type="presParOf" srcId="{6E9D0728-4597-4F84-A967-E2C0A252857F}" destId="{44BDC944-94EE-408F-8101-34093CE53317}" srcOrd="1" destOrd="0" presId="urn:microsoft.com/office/officeart/2008/layout/HorizontalMultiLevelHierarchy"/>
    <dgm:cxn modelId="{2130C736-1323-4776-AB88-09618E55E674}" type="presParOf" srcId="{44BDC944-94EE-408F-8101-34093CE53317}" destId="{ABF3E16C-7D7D-45AE-9786-F2CA07299D00}" srcOrd="0" destOrd="0" presId="urn:microsoft.com/office/officeart/2008/layout/HorizontalMultiLevelHierarchy"/>
    <dgm:cxn modelId="{E43D7DE4-B01E-4716-94DF-9FB93CA4DEA3}" type="presParOf" srcId="{44BDC944-94EE-408F-8101-34093CE53317}" destId="{7AF6287D-9BDF-4554-AA8D-387AD6462DD6}" srcOrd="1" destOrd="0" presId="urn:microsoft.com/office/officeart/2008/layout/HorizontalMultiLevelHierarchy"/>
    <dgm:cxn modelId="{664740BD-7207-4820-B7A3-BA0FE2EFF600}" type="presParOf" srcId="{7AF6287D-9BDF-4554-AA8D-387AD6462DD6}" destId="{CC5BDAF1-2172-4550-9A25-DE9AF7EDEC6B}" srcOrd="0" destOrd="0" presId="urn:microsoft.com/office/officeart/2008/layout/HorizontalMultiLevelHierarchy"/>
    <dgm:cxn modelId="{D1D0FCA3-43C5-4CF9-8342-1A6C4BB5BECE}" type="presParOf" srcId="{CC5BDAF1-2172-4550-9A25-DE9AF7EDEC6B}" destId="{E2D6D55F-DC8C-4E82-BEF3-32C0BBC16216}" srcOrd="0" destOrd="0" presId="urn:microsoft.com/office/officeart/2008/layout/HorizontalMultiLevelHierarchy"/>
    <dgm:cxn modelId="{582E4C29-5420-4815-AC4C-1205A88E6FF6}" type="presParOf" srcId="{7AF6287D-9BDF-4554-AA8D-387AD6462DD6}" destId="{03F8B6A3-15A9-4C2A-8E59-F57390402073}" srcOrd="1" destOrd="0" presId="urn:microsoft.com/office/officeart/2008/layout/HorizontalMultiLevelHierarchy"/>
    <dgm:cxn modelId="{7AFB954B-9317-4D42-ACF1-9E615B65649B}" type="presParOf" srcId="{03F8B6A3-15A9-4C2A-8E59-F57390402073}" destId="{4C0A128D-F73B-42F6-B7A5-51A8F007DF91}" srcOrd="0" destOrd="0" presId="urn:microsoft.com/office/officeart/2008/layout/HorizontalMultiLevelHierarchy"/>
    <dgm:cxn modelId="{C1793EE5-335F-4453-9225-8A10420BDD61}" type="presParOf" srcId="{03F8B6A3-15A9-4C2A-8E59-F57390402073}" destId="{E6E57A15-9D7A-4EAE-B57F-B6ADA722F6E7}" srcOrd="1" destOrd="0" presId="urn:microsoft.com/office/officeart/2008/layout/HorizontalMultiLevelHierarchy"/>
    <dgm:cxn modelId="{AAAB0422-E49D-43A2-ABA7-3AD08F7864B6}" type="presParOf" srcId="{7AF6287D-9BDF-4554-AA8D-387AD6462DD6}" destId="{139DDEA5-9924-4AE2-A6D1-18CD4C3A3E98}" srcOrd="2" destOrd="0" presId="urn:microsoft.com/office/officeart/2008/layout/HorizontalMultiLevelHierarchy"/>
    <dgm:cxn modelId="{CD38E697-8778-4C23-875C-328068C16B24}" type="presParOf" srcId="{139DDEA5-9924-4AE2-A6D1-18CD4C3A3E98}" destId="{4B1CD5E8-817B-46DC-B486-C2372B0E76A1}" srcOrd="0" destOrd="0" presId="urn:microsoft.com/office/officeart/2008/layout/HorizontalMultiLevelHierarchy"/>
    <dgm:cxn modelId="{AC4E53F5-5A27-45CA-9259-50D3DEABF4BB}" type="presParOf" srcId="{7AF6287D-9BDF-4554-AA8D-387AD6462DD6}" destId="{5983CFFE-BCE2-452A-B7AD-BB8511EBEB9B}" srcOrd="3" destOrd="0" presId="urn:microsoft.com/office/officeart/2008/layout/HorizontalMultiLevelHierarchy"/>
    <dgm:cxn modelId="{442DC6D0-E8A8-45B9-AE24-9595A76D5570}" type="presParOf" srcId="{5983CFFE-BCE2-452A-B7AD-BB8511EBEB9B}" destId="{3B81802F-C454-41CC-9DE6-3C5810DEBE51}" srcOrd="0" destOrd="0" presId="urn:microsoft.com/office/officeart/2008/layout/HorizontalMultiLevelHierarchy"/>
    <dgm:cxn modelId="{4D94D976-F527-446F-9187-FB34029E88FC}" type="presParOf" srcId="{5983CFFE-BCE2-452A-B7AD-BB8511EBEB9B}" destId="{8F5FCAAF-AB35-43D4-B754-F1C06FDD9431}" srcOrd="1" destOrd="0" presId="urn:microsoft.com/office/officeart/2008/layout/HorizontalMultiLevelHierarchy"/>
    <dgm:cxn modelId="{55A6B30B-4415-4E38-898F-B95F3C0F68BE}" type="presParOf" srcId="{7AF6287D-9BDF-4554-AA8D-387AD6462DD6}" destId="{E0F0A2C3-4890-49A1-A411-BDF532099327}" srcOrd="4" destOrd="0" presId="urn:microsoft.com/office/officeart/2008/layout/HorizontalMultiLevelHierarchy"/>
    <dgm:cxn modelId="{A104A0EB-6A2E-4EC5-9616-DD0E1BA7F09A}" type="presParOf" srcId="{E0F0A2C3-4890-49A1-A411-BDF532099327}" destId="{2C968F38-E185-41B5-8B74-5C29F7A62F32}" srcOrd="0" destOrd="0" presId="urn:microsoft.com/office/officeart/2008/layout/HorizontalMultiLevelHierarchy"/>
    <dgm:cxn modelId="{7581E44D-F416-4050-9EDF-A697EF0041F2}" type="presParOf" srcId="{7AF6287D-9BDF-4554-AA8D-387AD6462DD6}" destId="{C5209DCB-BC75-42B3-8565-5A8826C563A2}" srcOrd="5" destOrd="0" presId="urn:microsoft.com/office/officeart/2008/layout/HorizontalMultiLevelHierarchy"/>
    <dgm:cxn modelId="{2C453993-8C30-4AA5-B256-AEAEE2D09861}" type="presParOf" srcId="{C5209DCB-BC75-42B3-8565-5A8826C563A2}" destId="{2E0BF0F2-670E-4C49-8035-DB2AB8FEA710}" srcOrd="0" destOrd="0" presId="urn:microsoft.com/office/officeart/2008/layout/HorizontalMultiLevelHierarchy"/>
    <dgm:cxn modelId="{1BA340BC-564E-4ACA-91BB-CF67DC434127}" type="presParOf" srcId="{C5209DCB-BC75-42B3-8565-5A8826C563A2}" destId="{A5E08186-2CEA-4A71-8E0C-86F23DB26C4D}" srcOrd="1" destOrd="0" presId="urn:microsoft.com/office/officeart/2008/layout/HorizontalMultiLevelHierarchy"/>
    <dgm:cxn modelId="{D4C44C62-99B4-498C-87C8-A883C90A2FC9}" type="presParOf" srcId="{6E9D0728-4597-4F84-A967-E2C0A252857F}" destId="{7C4A29FD-F8B1-435D-A716-4AB4A748CE64}" srcOrd="2" destOrd="0" presId="urn:microsoft.com/office/officeart/2008/layout/HorizontalMultiLevelHierarchy"/>
    <dgm:cxn modelId="{09A72A1E-3739-43D8-9002-9310B59ECC37}" type="presParOf" srcId="{7C4A29FD-F8B1-435D-A716-4AB4A748CE64}" destId="{9E2B798A-ADE3-45A0-BF31-9A88786D7C8E}" srcOrd="0" destOrd="0" presId="urn:microsoft.com/office/officeart/2008/layout/HorizontalMultiLevelHierarchy"/>
    <dgm:cxn modelId="{A3CBA34E-581C-4779-9A6B-E5FB8A73F4E7}" type="presParOf" srcId="{6E9D0728-4597-4F84-A967-E2C0A252857F}" destId="{02659796-F244-4626-B2A0-CEE4E8B83095}" srcOrd="3" destOrd="0" presId="urn:microsoft.com/office/officeart/2008/layout/HorizontalMultiLevelHierarchy"/>
    <dgm:cxn modelId="{ADBE9F1F-020F-43DC-B4F1-1F1E5DD65070}" type="presParOf" srcId="{02659796-F244-4626-B2A0-CEE4E8B83095}" destId="{8AD28D07-61BB-4819-9491-6DDAE9735886}" srcOrd="0" destOrd="0" presId="urn:microsoft.com/office/officeart/2008/layout/HorizontalMultiLevelHierarchy"/>
    <dgm:cxn modelId="{055F774A-468E-495C-BBF7-1243A82BD98D}" type="presParOf" srcId="{02659796-F244-4626-B2A0-CEE4E8B83095}" destId="{09EAC8B4-C243-40F3-8590-2EDE66ABC1A7}" srcOrd="1" destOrd="0" presId="urn:microsoft.com/office/officeart/2008/layout/HorizontalMultiLevelHierarchy"/>
    <dgm:cxn modelId="{32A0E11D-0C5A-48BD-9723-6FC0D750C7A7}" type="presParOf" srcId="{09EAC8B4-C243-40F3-8590-2EDE66ABC1A7}" destId="{6AEF879F-74E3-498F-8F5C-12E6ACCCBA85}" srcOrd="0" destOrd="0" presId="urn:microsoft.com/office/officeart/2008/layout/HorizontalMultiLevelHierarchy"/>
    <dgm:cxn modelId="{79B4F7DA-6B95-4FD2-A713-2D39289EFB83}" type="presParOf" srcId="{6AEF879F-74E3-498F-8F5C-12E6ACCCBA85}" destId="{5A32F2FC-8911-4DDA-BAB8-9F9DC0750754}" srcOrd="0" destOrd="0" presId="urn:microsoft.com/office/officeart/2008/layout/HorizontalMultiLevelHierarchy"/>
    <dgm:cxn modelId="{CBFEADF9-A2F9-4A3C-BC0C-EAB17B99BB3D}" type="presParOf" srcId="{09EAC8B4-C243-40F3-8590-2EDE66ABC1A7}" destId="{4938B0BC-CA95-487F-8DA3-42DAA3B8A0F4}" srcOrd="1" destOrd="0" presId="urn:microsoft.com/office/officeart/2008/layout/HorizontalMultiLevelHierarchy"/>
    <dgm:cxn modelId="{BDC7E26C-541F-42A3-993C-295779792766}" type="presParOf" srcId="{4938B0BC-CA95-487F-8DA3-42DAA3B8A0F4}" destId="{EF5BAA56-4541-4F7B-98EB-765D41A7D533}" srcOrd="0" destOrd="0" presId="urn:microsoft.com/office/officeart/2008/layout/HorizontalMultiLevelHierarchy"/>
    <dgm:cxn modelId="{2D5DFDB6-75FC-40F9-A827-24B10B86B761}" type="presParOf" srcId="{4938B0BC-CA95-487F-8DA3-42DAA3B8A0F4}" destId="{9343B077-32E1-4EB8-B870-29B292065664}" srcOrd="1" destOrd="0" presId="urn:microsoft.com/office/officeart/2008/layout/HorizontalMultiLevelHierarchy"/>
    <dgm:cxn modelId="{025D5DD3-3DBB-41F6-892F-D1CDFE42CBF7}" type="presParOf" srcId="{09EAC8B4-C243-40F3-8590-2EDE66ABC1A7}" destId="{856F1C80-B3E2-4DC6-8F27-6110F17E67EE}" srcOrd="2" destOrd="0" presId="urn:microsoft.com/office/officeart/2008/layout/HorizontalMultiLevelHierarchy"/>
    <dgm:cxn modelId="{0E08BC07-3DAD-4841-9E90-72B4A10583D3}" type="presParOf" srcId="{856F1C80-B3E2-4DC6-8F27-6110F17E67EE}" destId="{17E1ACBD-1FA7-4E44-A05B-B5596D1DA4E4}" srcOrd="0" destOrd="0" presId="urn:microsoft.com/office/officeart/2008/layout/HorizontalMultiLevelHierarchy"/>
    <dgm:cxn modelId="{1127BEA3-6278-4295-80D9-DCF0F452891F}" type="presParOf" srcId="{09EAC8B4-C243-40F3-8590-2EDE66ABC1A7}" destId="{868A3EAE-886D-4396-9152-526D2CF7012B}" srcOrd="3" destOrd="0" presId="urn:microsoft.com/office/officeart/2008/layout/HorizontalMultiLevelHierarchy"/>
    <dgm:cxn modelId="{223E61FA-3E2E-4CA9-8D28-D07B0EC68E05}" type="presParOf" srcId="{868A3EAE-886D-4396-9152-526D2CF7012B}" destId="{52725FD1-B414-48E4-AAA5-976A4CE20425}" srcOrd="0" destOrd="0" presId="urn:microsoft.com/office/officeart/2008/layout/HorizontalMultiLevelHierarchy"/>
    <dgm:cxn modelId="{4D40C721-32E0-4C5F-B874-0C303BD176F2}" type="presParOf" srcId="{868A3EAE-886D-4396-9152-526D2CF7012B}" destId="{6E805B87-62FD-40FC-A09A-55652DDD4918}" srcOrd="1" destOrd="0" presId="urn:microsoft.com/office/officeart/2008/layout/HorizontalMultiLevelHierarchy"/>
    <dgm:cxn modelId="{B3647E83-124F-43AA-8C6E-1070FDD7C333}" type="presParOf" srcId="{6E9D0728-4597-4F84-A967-E2C0A252857F}" destId="{876EB361-55D9-40EC-AA0F-F9A950653561}" srcOrd="4" destOrd="0" presId="urn:microsoft.com/office/officeart/2008/layout/HorizontalMultiLevelHierarchy"/>
    <dgm:cxn modelId="{AA9488AD-9DBC-460C-8CFA-63BDEA9C5ADD}" type="presParOf" srcId="{876EB361-55D9-40EC-AA0F-F9A950653561}" destId="{E1272B17-8BF3-41F2-A152-644806F67FB4}" srcOrd="0" destOrd="0" presId="urn:microsoft.com/office/officeart/2008/layout/HorizontalMultiLevelHierarchy"/>
    <dgm:cxn modelId="{F3D113F6-C697-4390-A3B9-EEECB8230B58}" type="presParOf" srcId="{6E9D0728-4597-4F84-A967-E2C0A252857F}" destId="{82E0243E-6A72-4558-AEEE-3C1C56F28958}" srcOrd="5" destOrd="0" presId="urn:microsoft.com/office/officeart/2008/layout/HorizontalMultiLevelHierarchy"/>
    <dgm:cxn modelId="{B72F5534-2667-4D3C-91DF-D9EC2F0CFFD5}" type="presParOf" srcId="{82E0243E-6A72-4558-AEEE-3C1C56F28958}" destId="{81E32F4A-4656-4DED-9F63-9D85B181BA15}" srcOrd="0" destOrd="0" presId="urn:microsoft.com/office/officeart/2008/layout/HorizontalMultiLevelHierarchy"/>
    <dgm:cxn modelId="{C6C2982B-0A36-4EEB-9C68-40AC510B73C7}" type="presParOf" srcId="{82E0243E-6A72-4558-AEEE-3C1C56F28958}" destId="{B4D48341-1AB7-4C24-8B42-5B0EFF6B7F30}" srcOrd="1" destOrd="0" presId="urn:microsoft.com/office/officeart/2008/layout/HorizontalMultiLevelHierarchy"/>
    <dgm:cxn modelId="{7904C8ED-979C-4939-9FAA-6457AD3E8297}" type="presParOf" srcId="{6E9D0728-4597-4F84-A967-E2C0A252857F}" destId="{97A0A528-9DC3-4B8C-A4C0-6CCCAC6F4DF3}" srcOrd="6" destOrd="0" presId="urn:microsoft.com/office/officeart/2008/layout/HorizontalMultiLevelHierarchy"/>
    <dgm:cxn modelId="{19820C52-1474-4487-BDD7-601611DE1042}" type="presParOf" srcId="{97A0A528-9DC3-4B8C-A4C0-6CCCAC6F4DF3}" destId="{E6565FCD-40D1-410F-8F2B-C232ECD17589}" srcOrd="0" destOrd="0" presId="urn:microsoft.com/office/officeart/2008/layout/HorizontalMultiLevelHierarchy"/>
    <dgm:cxn modelId="{FC1469E6-F26D-4AA6-B4BA-FF61D36D7E4E}" type="presParOf" srcId="{6E9D0728-4597-4F84-A967-E2C0A252857F}" destId="{4DC3EF33-1806-4479-A4C2-6337FDEAF831}" srcOrd="7" destOrd="0" presId="urn:microsoft.com/office/officeart/2008/layout/HorizontalMultiLevelHierarchy"/>
    <dgm:cxn modelId="{1FA47CF6-B2A7-4B10-8A7C-AE0A32CF1F0A}" type="presParOf" srcId="{4DC3EF33-1806-4479-A4C2-6337FDEAF831}" destId="{159B8ACB-E944-4E5B-B458-7D53B0E21E60}" srcOrd="0" destOrd="0" presId="urn:microsoft.com/office/officeart/2008/layout/HorizontalMultiLevelHierarchy"/>
    <dgm:cxn modelId="{58169745-317E-4A5A-8EB6-381F6A72D16B}" type="presParOf" srcId="{4DC3EF33-1806-4479-A4C2-6337FDEAF831}" destId="{FCF61CC6-BD58-4976-9D29-835E9D878500}" srcOrd="1" destOrd="0" presId="urn:microsoft.com/office/officeart/2008/layout/HorizontalMultiLevelHierarchy"/>
    <dgm:cxn modelId="{DD526F47-CE22-40E5-8175-FBDC0DBCB597}" type="presParOf" srcId="{6E9D0728-4597-4F84-A967-E2C0A252857F}" destId="{49ECAD40-8109-41D5-B2CC-373FDBFE4536}" srcOrd="8" destOrd="0" presId="urn:microsoft.com/office/officeart/2008/layout/HorizontalMultiLevelHierarchy"/>
    <dgm:cxn modelId="{D09EC544-0E2D-4640-91D3-E1E105CA059B}" type="presParOf" srcId="{49ECAD40-8109-41D5-B2CC-373FDBFE4536}" destId="{A09C7677-9FEC-4BCC-8B14-FBD574C847CC}" srcOrd="0" destOrd="0" presId="urn:microsoft.com/office/officeart/2008/layout/HorizontalMultiLevelHierarchy"/>
    <dgm:cxn modelId="{E4EE3E51-183E-4048-9C8C-014FA4752D5E}" type="presParOf" srcId="{6E9D0728-4597-4F84-A967-E2C0A252857F}" destId="{DC55AFF8-7B34-4EB0-8970-7DA9F8AAF637}" srcOrd="9" destOrd="0" presId="urn:microsoft.com/office/officeart/2008/layout/HorizontalMultiLevelHierarchy"/>
    <dgm:cxn modelId="{F24A930B-D91C-40E3-9854-31CF20653771}" type="presParOf" srcId="{DC55AFF8-7B34-4EB0-8970-7DA9F8AAF637}" destId="{079009BE-3ADF-458D-895C-15C617508870}" srcOrd="0" destOrd="0" presId="urn:microsoft.com/office/officeart/2008/layout/HorizontalMultiLevelHierarchy"/>
    <dgm:cxn modelId="{B4D7B664-36A3-4828-A60E-41464DCDAA01}" type="presParOf" srcId="{DC55AFF8-7B34-4EB0-8970-7DA9F8AAF637}" destId="{D00E25AF-C82D-44A6-B09B-551D1D99DC1A}" srcOrd="1" destOrd="0" presId="urn:microsoft.com/office/officeart/2008/layout/HorizontalMultiLevelHierarchy"/>
    <dgm:cxn modelId="{A760E437-1C57-40A1-98B9-50897EAB2B6C}" type="presParOf" srcId="{D00E25AF-C82D-44A6-B09B-551D1D99DC1A}" destId="{3A6C06A1-8823-4B01-9074-761992BD95E5}" srcOrd="0" destOrd="0" presId="urn:microsoft.com/office/officeart/2008/layout/HorizontalMultiLevelHierarchy"/>
    <dgm:cxn modelId="{8EF607B5-40FF-4C3B-B2A9-6F46232B07C1}" type="presParOf" srcId="{3A6C06A1-8823-4B01-9074-761992BD95E5}" destId="{46A250C8-CA5B-4B88-94AC-466E3733ED65}" srcOrd="0" destOrd="0" presId="urn:microsoft.com/office/officeart/2008/layout/HorizontalMultiLevelHierarchy"/>
    <dgm:cxn modelId="{6C3F96DC-D673-472C-B2BC-45903320640B}" type="presParOf" srcId="{D00E25AF-C82D-44A6-B09B-551D1D99DC1A}" destId="{E4CF8A89-6614-4EA8-9D46-DC4FF09EE337}" srcOrd="1" destOrd="0" presId="urn:microsoft.com/office/officeart/2008/layout/HorizontalMultiLevelHierarchy"/>
    <dgm:cxn modelId="{8EEFBB6D-EE42-4ACD-A091-18BC81023D2E}" type="presParOf" srcId="{E4CF8A89-6614-4EA8-9D46-DC4FF09EE337}" destId="{D95E23B7-92F1-4075-A613-3B979C3150EB}" srcOrd="0" destOrd="0" presId="urn:microsoft.com/office/officeart/2008/layout/HorizontalMultiLevelHierarchy"/>
    <dgm:cxn modelId="{A6448F1E-2981-4506-8D9C-D877F8BE5D81}" type="presParOf" srcId="{E4CF8A89-6614-4EA8-9D46-DC4FF09EE337}" destId="{B349FB84-9D96-4978-AD56-850559818B8A}" srcOrd="1" destOrd="0" presId="urn:microsoft.com/office/officeart/2008/layout/HorizontalMultiLevelHierarchy"/>
    <dgm:cxn modelId="{0B3E73CA-7538-4AA0-B328-3D2E31202F03}" type="presParOf" srcId="{6E9D0728-4597-4F84-A967-E2C0A252857F}" destId="{9941C657-0E6C-454F-8F43-B6C5629F9DE0}" srcOrd="10" destOrd="0" presId="urn:microsoft.com/office/officeart/2008/layout/HorizontalMultiLevelHierarchy"/>
    <dgm:cxn modelId="{5727508E-8A6E-4EA1-A20B-5075A223378E}" type="presParOf" srcId="{9941C657-0E6C-454F-8F43-B6C5629F9DE0}" destId="{5BC9D556-1E1E-4827-AD28-60EEA37CA943}" srcOrd="0" destOrd="0" presId="urn:microsoft.com/office/officeart/2008/layout/HorizontalMultiLevelHierarchy"/>
    <dgm:cxn modelId="{23B963FC-4DED-416C-B4DB-6110B82E9EC3}" type="presParOf" srcId="{6E9D0728-4597-4F84-A967-E2C0A252857F}" destId="{A7F012AD-EB43-48E9-81A5-F2BCDA7C8F4D}" srcOrd="11" destOrd="0" presId="urn:microsoft.com/office/officeart/2008/layout/HorizontalMultiLevelHierarchy"/>
    <dgm:cxn modelId="{32D10612-405D-4AC4-837D-034CD7220264}" type="presParOf" srcId="{A7F012AD-EB43-48E9-81A5-F2BCDA7C8F4D}" destId="{56D1D05B-5BC7-4988-AE38-46FF60673FD6}" srcOrd="0" destOrd="0" presId="urn:microsoft.com/office/officeart/2008/layout/HorizontalMultiLevelHierarchy"/>
    <dgm:cxn modelId="{D88B1C14-A954-407B-AA0F-5E684D7A92E2}" type="presParOf" srcId="{A7F012AD-EB43-48E9-81A5-F2BCDA7C8F4D}" destId="{9BF6C406-9C30-4896-9B70-AE080D5AE19F}" srcOrd="1" destOrd="0" presId="urn:microsoft.com/office/officeart/2008/layout/HorizontalMultiLevelHierarchy"/>
    <dgm:cxn modelId="{3FC0F4A5-CB90-4068-83BC-1038090923E2}" type="presParOf" srcId="{6E9D0728-4597-4F84-A967-E2C0A252857F}" destId="{9ECFF6CC-0D10-4B16-9797-E980F4BD78B5}" srcOrd="12" destOrd="0" presId="urn:microsoft.com/office/officeart/2008/layout/HorizontalMultiLevelHierarchy"/>
    <dgm:cxn modelId="{2885F008-846A-4473-9193-22C11F82F0AC}" type="presParOf" srcId="{9ECFF6CC-0D10-4B16-9797-E980F4BD78B5}" destId="{9E605B88-2F12-40F4-9884-8D8875970BC9}" srcOrd="0" destOrd="0" presId="urn:microsoft.com/office/officeart/2008/layout/HorizontalMultiLevelHierarchy"/>
    <dgm:cxn modelId="{3C1580C4-B844-4966-A54B-26274CC4B612}" type="presParOf" srcId="{6E9D0728-4597-4F84-A967-E2C0A252857F}" destId="{DCD90BC0-32C3-45E5-AE00-BA73CF2841CF}" srcOrd="13" destOrd="0" presId="urn:microsoft.com/office/officeart/2008/layout/HorizontalMultiLevelHierarchy"/>
    <dgm:cxn modelId="{D422F33B-00E1-4079-B5C3-C8B7893C9473}" type="presParOf" srcId="{DCD90BC0-32C3-45E5-AE00-BA73CF2841CF}" destId="{E2EDDE68-5D7B-4BDE-BACD-1D6DF54766DF}" srcOrd="0" destOrd="0" presId="urn:microsoft.com/office/officeart/2008/layout/HorizontalMultiLevelHierarchy"/>
    <dgm:cxn modelId="{C2F87A0D-62BD-4145-AB31-E87D5C4E1A1E}" type="presParOf" srcId="{DCD90BC0-32C3-45E5-AE00-BA73CF2841CF}" destId="{AD33AA7C-12B2-4723-A7E2-4F0BFFCE71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5A5BE-8019-4697-8043-F149DEBF0B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59A5A-9AC8-442A-8BF2-212F0C1708D8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Агропищевой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комплекс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926C181-2D91-41CF-A085-07422BCD7EB2}" type="parTrans" cxnId="{4F8F93A7-AE3C-4EC1-BBCB-6FC85D8647BB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F79036-7061-40D4-9611-D56902D9B676}" type="sibTrans" cxnId="{4F8F93A7-AE3C-4EC1-BBCB-6FC85D8647BB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460CBD-EB6D-4A32-B2D9-968D1FDC11A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Тепличные хозяйства – 0,8 млрд. руб.;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D36BF8-55F2-449B-8C88-DEA6331FF7ED}" type="parTrans" cxnId="{656DAD52-95CC-4549-AE43-BF9FB145AAB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BF0745-0A3F-4D6B-939B-0B87A62DBC13}" type="sibTrans" cxnId="{656DAD52-95CC-4549-AE43-BF9FB145AAB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21753C-0844-44AF-8682-AF83356BDD6E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Промышленный  комплекс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581E5E6-7922-4B50-84AA-F1AC1A7374C4}" type="parTrans" cxnId="{8E910B42-755A-44D5-ABAD-8F0B66B68FE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F6ECCC1-315F-4AC6-8D6D-6C181954272D}" type="sibTrans" cxnId="{8E910B42-755A-44D5-ABAD-8F0B66B68FE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7CF01D-EEC4-4A52-81FA-EB1B0F50AA0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Производство транспортных средств, машин и оборудования – 1 млрд. руб.;</a:t>
          </a:r>
          <a:endParaRPr lang="ru-RU" sz="1800" dirty="0">
            <a:solidFill>
              <a:schemeClr val="tx1"/>
            </a:solidFill>
          </a:endParaRPr>
        </a:p>
      </dgm:t>
    </dgm:pt>
    <dgm:pt modelId="{1285717C-C11B-4FB5-9333-918619A0FB46}" type="parTrans" cxnId="{D993D35D-3F86-4EE1-9E2D-17B82741F10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593538-0877-4862-BFE1-C87E367B3484}" type="sibTrans" cxnId="{D993D35D-3F86-4EE1-9E2D-17B82741F10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09CC41-941E-4A10-BC8C-E4F247AB2F48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Прочие отрасли 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C37B0C-AD16-4979-A283-D0F9E918B7AA}" type="parTrans" cxnId="{63A99156-30A5-4A19-A43A-1B802DB9C21B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6C3EE6-CEA8-40E9-B1D3-2C9363752D4D}" type="sibTrans" cxnId="{63A99156-30A5-4A19-A43A-1B802DB9C21B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C92031-EEBC-4B86-AC2A-F9918699789C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 dirty="0">
            <a:solidFill>
              <a:schemeClr val="tx1"/>
            </a:solidFill>
          </a:endParaRPr>
        </a:p>
      </dgm:t>
    </dgm:pt>
    <dgm:pt modelId="{C66537B6-E5D7-407E-A32A-08C2B1149C83}" type="parTrans" cxnId="{0A76A241-CD1E-4318-9F72-13529E6F7E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4C0E04-3673-4F3A-AA33-A277C85292AB}" type="sibTrans" cxnId="{0A76A241-CD1E-4318-9F72-13529E6F7E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D6BDB5-8052-4B49-B58F-3D620838630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 Здравоохранение и предоставление социальных услуг-  14,8 млрд. руб.;</a:t>
          </a:r>
          <a:endParaRPr lang="ru-RU" sz="1800" dirty="0">
            <a:solidFill>
              <a:schemeClr val="tx1"/>
            </a:solidFill>
          </a:endParaRPr>
        </a:p>
      </dgm:t>
    </dgm:pt>
    <dgm:pt modelId="{55E08A5D-D899-4F21-A96B-E916C22AB3D0}" type="parTrans" cxnId="{D1D7410C-D23F-4563-A5E0-A9A8B48CB276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129199-27EA-4E5B-85B9-0B715F6E7918}" type="sibTrans" cxnId="{D1D7410C-D23F-4563-A5E0-A9A8B48CB276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BDFBBD-8084-4CDC-A32D-91F48E8DC15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Животноводство – 1 млрд. руб.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C34C36-0672-4B6C-BFEC-14F95710CC0A}" type="parTrans" cxnId="{0D03C707-4B5F-451A-BD54-2C368BEB8BC6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00D69E-DFB7-4107-A690-9F818FAA1898}" type="sibTrans" cxnId="{0D03C707-4B5F-451A-BD54-2C368BEB8BC6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42C44B-BA5C-4C16-A708-9BDD338FB84A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0EB7AB-2572-43CB-8531-EF0FDFFAD1D2}" type="parTrans" cxnId="{5BA9CC7A-694C-4D73-BFBD-F7FAE52F3FF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4069C0-C492-45BC-899C-8A4675EB03F5}" type="sibTrans" cxnId="{5BA9CC7A-694C-4D73-BFBD-F7FAE52F3FF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F15CA4-04E1-432B-ABCD-E99A0160D25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Мусоропереработка</a:t>
          </a:r>
          <a:r>
            <a:rPr lang="ru-RU" sz="1800" dirty="0" smtClean="0">
              <a:solidFill>
                <a:schemeClr val="tx1"/>
              </a:solidFill>
            </a:rPr>
            <a:t> и утилизация отходов – 16,2 млрд. руб.;</a:t>
          </a:r>
          <a:endParaRPr lang="ru-RU" sz="1800" dirty="0">
            <a:solidFill>
              <a:schemeClr val="tx1"/>
            </a:solidFill>
          </a:endParaRPr>
        </a:p>
      </dgm:t>
    </dgm:pt>
    <dgm:pt modelId="{11E5098D-1484-429F-A34F-22808B86021F}" type="parTrans" cxnId="{E02C0646-05D2-49EC-9345-CB86F2FDB58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FD02D2-300E-4755-A7A5-60FC89AA50A7}" type="sibTrans" cxnId="{E02C0646-05D2-49EC-9345-CB86F2FDB58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E4356-CFD0-422D-94A6-1EFEFB0B3C6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Производство бумаги и бумажных изделий  – 10 млрд. руб.;</a:t>
          </a:r>
          <a:endParaRPr lang="ru-RU" sz="1800" dirty="0">
            <a:solidFill>
              <a:schemeClr val="tx1"/>
            </a:solidFill>
          </a:endParaRPr>
        </a:p>
      </dgm:t>
    </dgm:pt>
    <dgm:pt modelId="{409B1B90-6D89-4620-A1BD-629A8CEECAC1}" type="parTrans" cxnId="{8FA13DB6-BEF3-47C6-8BCA-531C38440AA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77E7B23-FF1B-4A09-B512-97956962E385}" type="sibTrans" cxnId="{8FA13DB6-BEF3-47C6-8BCA-531C38440AA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3AE21D-F837-49E8-A18C-A29067EB890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 Химическая промышленность – 14,1 млрд. руб.</a:t>
          </a:r>
          <a:endParaRPr lang="ru-RU" sz="1800" dirty="0">
            <a:solidFill>
              <a:schemeClr val="tx1"/>
            </a:solidFill>
          </a:endParaRPr>
        </a:p>
      </dgm:t>
    </dgm:pt>
    <dgm:pt modelId="{89F017F8-B2A9-4A48-9F0A-DDC3EBFAB72F}" type="parTrans" cxnId="{ABF305B0-CDFF-4073-88AE-1AA898CFB89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17D82E-330C-4C87-AFA5-E03809D8532D}" type="sibTrans" cxnId="{ABF305B0-CDFF-4073-88AE-1AA898CFB89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843828-6961-4313-97A7-3288A704E6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  Радиоэлектроника – 3,5 млрд. руб.</a:t>
          </a:r>
          <a:endParaRPr lang="ru-RU" sz="1800" dirty="0">
            <a:solidFill>
              <a:schemeClr val="tx1"/>
            </a:solidFill>
          </a:endParaRPr>
        </a:p>
      </dgm:t>
    </dgm:pt>
    <dgm:pt modelId="{42800AF2-C8CA-4823-A109-FA834E8BBCCF}" type="parTrans" cxnId="{AC0B39E9-B815-49CA-9204-0AF932EC8FDC}">
      <dgm:prSet/>
      <dgm:spPr/>
      <dgm:t>
        <a:bodyPr/>
        <a:lstStyle/>
        <a:p>
          <a:endParaRPr lang="ru-RU"/>
        </a:p>
      </dgm:t>
    </dgm:pt>
    <dgm:pt modelId="{D586978D-8DB8-4BED-B646-76B39D36D8DD}" type="sibTrans" cxnId="{AC0B39E9-B815-49CA-9204-0AF932EC8FDC}">
      <dgm:prSet/>
      <dgm:spPr/>
      <dgm:t>
        <a:bodyPr/>
        <a:lstStyle/>
        <a:p>
          <a:endParaRPr lang="ru-RU"/>
        </a:p>
      </dgm:t>
    </dgm:pt>
    <dgm:pt modelId="{B201BADE-6B71-41FA-BC99-43CB56E09841}" type="pres">
      <dgm:prSet presAssocID="{9B25A5BE-8019-4697-8043-F149DEBF0B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188E7-136C-4059-B5CD-BEE906FC8897}" type="pres">
      <dgm:prSet presAssocID="{BD559A5A-9AC8-442A-8BF2-212F0C1708D8}" presName="linNode" presStyleCnt="0"/>
      <dgm:spPr/>
    </dgm:pt>
    <dgm:pt modelId="{C17C4BCB-05A9-485E-9920-0EFF2FF50C0C}" type="pres">
      <dgm:prSet presAssocID="{BD559A5A-9AC8-442A-8BF2-212F0C1708D8}" presName="parentText" presStyleLbl="node1" presStyleIdx="0" presStyleCnt="3" custScaleX="79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BCBB5-5B50-421B-ACBA-51164937CA31}" type="pres">
      <dgm:prSet presAssocID="{BD559A5A-9AC8-442A-8BF2-212F0C1708D8}" presName="descendantText" presStyleLbl="alignAccFollowNode1" presStyleIdx="0" presStyleCnt="3" custScaleX="111581" custScaleY="10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F30F9-C2F6-4031-B6BC-64AE7E9E3E32}" type="pres">
      <dgm:prSet presAssocID="{D7F79036-7061-40D4-9611-D56902D9B676}" presName="sp" presStyleCnt="0"/>
      <dgm:spPr/>
    </dgm:pt>
    <dgm:pt modelId="{C4B44F85-B6DF-436C-815C-CDF97632B664}" type="pres">
      <dgm:prSet presAssocID="{6421753C-0844-44AF-8682-AF83356BDD6E}" presName="linNode" presStyleCnt="0"/>
      <dgm:spPr/>
    </dgm:pt>
    <dgm:pt modelId="{F94263F8-EB3E-4F2B-A587-E06BE57D18FE}" type="pres">
      <dgm:prSet presAssocID="{6421753C-0844-44AF-8682-AF83356BDD6E}" presName="parentText" presStyleLbl="node1" presStyleIdx="1" presStyleCnt="3" custScaleX="81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CAFDE-622C-4FB0-8EC0-9C6183DA9F34}" type="pres">
      <dgm:prSet presAssocID="{6421753C-0844-44AF-8682-AF83356BDD6E}" presName="descendantText" presStyleLbl="alignAccFollowNode1" presStyleIdx="1" presStyleCnt="3" custScaleX="115701" custScaleY="114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B1E81-FD9D-485F-AA55-6F92E07E89C1}" type="pres">
      <dgm:prSet presAssocID="{3F6ECCC1-315F-4AC6-8D6D-6C181954272D}" presName="sp" presStyleCnt="0"/>
      <dgm:spPr/>
    </dgm:pt>
    <dgm:pt modelId="{A6AA303C-4091-499A-9834-F7F7AAF3960C}" type="pres">
      <dgm:prSet presAssocID="{1709CC41-941E-4A10-BC8C-E4F247AB2F48}" presName="linNode" presStyleCnt="0"/>
      <dgm:spPr/>
    </dgm:pt>
    <dgm:pt modelId="{F18452DE-D9C9-4C9F-AFCA-A8C2AF0CBBF5}" type="pres">
      <dgm:prSet presAssocID="{1709CC41-941E-4A10-BC8C-E4F247AB2F48}" presName="parentText" presStyleLbl="node1" presStyleIdx="2" presStyleCnt="3" custScaleX="85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F9303-7002-4512-95DB-5C92D028C51E}" type="pres">
      <dgm:prSet presAssocID="{1709CC41-941E-4A10-BC8C-E4F247AB2F48}" presName="descendantText" presStyleLbl="alignAccFollowNode1" presStyleIdx="2" presStyleCnt="3" custScaleX="11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DAD52-95CC-4549-AE43-BF9FB145AABF}" srcId="{BD559A5A-9AC8-442A-8BF2-212F0C1708D8}" destId="{A3460CBD-EB6D-4A32-B2D9-968D1FDC11AB}" srcOrd="0" destOrd="0" parTransId="{2DD36BF8-55F2-449B-8C88-DEA6331FF7ED}" sibTransId="{83BF0745-0A3F-4D6B-939B-0B87A62DBC13}"/>
    <dgm:cxn modelId="{63A99156-30A5-4A19-A43A-1B802DB9C21B}" srcId="{9B25A5BE-8019-4697-8043-F149DEBF0B8A}" destId="{1709CC41-941E-4A10-BC8C-E4F247AB2F48}" srcOrd="2" destOrd="0" parTransId="{06C37B0C-AD16-4979-A283-D0F9E918B7AA}" sibTransId="{866C3EE6-CEA8-40E9-B1D3-2C9363752D4D}"/>
    <dgm:cxn modelId="{8FA13DB6-BEF3-47C6-8BCA-531C38440AA3}" srcId="{6421753C-0844-44AF-8682-AF83356BDD6E}" destId="{DB6E4356-CFD0-422D-94A6-1EFEFB0B3C6A}" srcOrd="2" destOrd="0" parTransId="{409B1B90-6D89-4620-A1BD-629A8CEECAC1}" sibTransId="{577E7B23-FF1B-4A09-B512-97956962E385}"/>
    <dgm:cxn modelId="{81B74B2B-F79F-4CFE-A1EA-3EB7210B47B8}" type="presOf" srcId="{96F15CA4-04E1-432B-ABCD-E99A0160D258}" destId="{499CAFDE-622C-4FB0-8EC0-9C6183DA9F34}" srcOrd="0" destOrd="1" presId="urn:microsoft.com/office/officeart/2005/8/layout/vList5"/>
    <dgm:cxn modelId="{0A76A241-CD1E-4318-9F72-13529E6F7E11}" srcId="{1709CC41-941E-4A10-BC8C-E4F247AB2F48}" destId="{2FC92031-EEBC-4B86-AC2A-F9918699789C}" srcOrd="0" destOrd="0" parTransId="{C66537B6-E5D7-407E-A32A-08C2B1149C83}" sibTransId="{FF4C0E04-3673-4F3A-AA33-A277C85292AB}"/>
    <dgm:cxn modelId="{2C380E68-5248-48DE-9765-DD52774B4F22}" type="presOf" srcId="{2FC92031-EEBC-4B86-AC2A-F9918699789C}" destId="{8E3F9303-7002-4512-95DB-5C92D028C51E}" srcOrd="0" destOrd="0" presId="urn:microsoft.com/office/officeart/2005/8/layout/vList5"/>
    <dgm:cxn modelId="{BA7984E8-9AA7-4741-8451-75E20B911BAD}" type="presOf" srcId="{9B25A5BE-8019-4697-8043-F149DEBF0B8A}" destId="{B201BADE-6B71-41FA-BC99-43CB56E09841}" srcOrd="0" destOrd="0" presId="urn:microsoft.com/office/officeart/2005/8/layout/vList5"/>
    <dgm:cxn modelId="{FA106B73-E358-432F-8248-6E95D74E0883}" type="presOf" srcId="{1709CC41-941E-4A10-BC8C-E4F247AB2F48}" destId="{F18452DE-D9C9-4C9F-AFCA-A8C2AF0CBBF5}" srcOrd="0" destOrd="0" presId="urn:microsoft.com/office/officeart/2005/8/layout/vList5"/>
    <dgm:cxn modelId="{D1D7410C-D23F-4563-A5E0-A9A8B48CB276}" srcId="{1709CC41-941E-4A10-BC8C-E4F247AB2F48}" destId="{8BD6BDB5-8052-4B49-B58F-3D620838630E}" srcOrd="1" destOrd="0" parTransId="{55E08A5D-D899-4F21-A96B-E916C22AB3D0}" sibTransId="{6C129199-27EA-4E5B-85B9-0B715F6E7918}"/>
    <dgm:cxn modelId="{0D03C707-4B5F-451A-BD54-2C368BEB8BC6}" srcId="{BD559A5A-9AC8-442A-8BF2-212F0C1708D8}" destId="{A7BDFBBD-8084-4CDC-A32D-91F48E8DC153}" srcOrd="1" destOrd="0" parTransId="{B3C34C36-0672-4B6C-BFEC-14F95710CC0A}" sibTransId="{F900D69E-DFB7-4107-A690-9F818FAA1898}"/>
    <dgm:cxn modelId="{624B8C64-73DA-4D07-BCC7-062622EDEAA8}" type="presOf" srcId="{063AE21D-F837-49E8-A18C-A29067EB8901}" destId="{499CAFDE-622C-4FB0-8EC0-9C6183DA9F34}" srcOrd="0" destOrd="3" presId="urn:microsoft.com/office/officeart/2005/8/layout/vList5"/>
    <dgm:cxn modelId="{F431DAD5-D2BB-47D6-981A-E2A6C8635F9B}" type="presOf" srcId="{DD42C44B-BA5C-4C16-A708-9BDD338FB84A}" destId="{8E3F9303-7002-4512-95DB-5C92D028C51E}" srcOrd="0" destOrd="3" presId="urn:microsoft.com/office/officeart/2005/8/layout/vList5"/>
    <dgm:cxn modelId="{197B4122-CDD6-4AA8-B931-CEC884E30E5E}" type="presOf" srcId="{6421753C-0844-44AF-8682-AF83356BDD6E}" destId="{F94263F8-EB3E-4F2B-A587-E06BE57D18FE}" srcOrd="0" destOrd="0" presId="urn:microsoft.com/office/officeart/2005/8/layout/vList5"/>
    <dgm:cxn modelId="{E02C0646-05D2-49EC-9345-CB86F2FDB58F}" srcId="{6421753C-0844-44AF-8682-AF83356BDD6E}" destId="{96F15CA4-04E1-432B-ABCD-E99A0160D258}" srcOrd="1" destOrd="0" parTransId="{11E5098D-1484-429F-A34F-22808B86021F}" sibTransId="{5DFD02D2-300E-4755-A7A5-60FC89AA50A7}"/>
    <dgm:cxn modelId="{ABF305B0-CDFF-4073-88AE-1AA898CFB89A}" srcId="{6421753C-0844-44AF-8682-AF83356BDD6E}" destId="{063AE21D-F837-49E8-A18C-A29067EB8901}" srcOrd="3" destOrd="0" parTransId="{89F017F8-B2A9-4A48-9F0A-DDC3EBFAB72F}" sibTransId="{CE17D82E-330C-4C87-AFA5-E03809D8532D}"/>
    <dgm:cxn modelId="{BEA916CE-9014-4A4C-97E4-B0D8849DEF77}" type="presOf" srcId="{A3460CBD-EB6D-4A32-B2D9-968D1FDC11AB}" destId="{1CFBCBB5-5B50-421B-ACBA-51164937CA31}" srcOrd="0" destOrd="0" presId="urn:microsoft.com/office/officeart/2005/8/layout/vList5"/>
    <dgm:cxn modelId="{D993D35D-3F86-4EE1-9E2D-17B82741F10E}" srcId="{6421753C-0844-44AF-8682-AF83356BDD6E}" destId="{3D7CF01D-EEC4-4A52-81FA-EB1B0F50AA04}" srcOrd="0" destOrd="0" parTransId="{1285717C-C11B-4FB5-9333-918619A0FB46}" sibTransId="{68593538-0877-4862-BFE1-C87E367B3484}"/>
    <dgm:cxn modelId="{32916B39-A560-4E55-A69A-D990B7E060F1}" type="presOf" srcId="{DB6E4356-CFD0-422D-94A6-1EFEFB0B3C6A}" destId="{499CAFDE-622C-4FB0-8EC0-9C6183DA9F34}" srcOrd="0" destOrd="2" presId="urn:microsoft.com/office/officeart/2005/8/layout/vList5"/>
    <dgm:cxn modelId="{A9E38522-89FE-4D4E-A333-560CC473320A}" type="presOf" srcId="{3D7CF01D-EEC4-4A52-81FA-EB1B0F50AA04}" destId="{499CAFDE-622C-4FB0-8EC0-9C6183DA9F34}" srcOrd="0" destOrd="0" presId="urn:microsoft.com/office/officeart/2005/8/layout/vList5"/>
    <dgm:cxn modelId="{8E910B42-755A-44D5-ABAD-8F0B66B68FE4}" srcId="{9B25A5BE-8019-4697-8043-F149DEBF0B8A}" destId="{6421753C-0844-44AF-8682-AF83356BDD6E}" srcOrd="1" destOrd="0" parTransId="{3581E5E6-7922-4B50-84AA-F1AC1A7374C4}" sibTransId="{3F6ECCC1-315F-4AC6-8D6D-6C181954272D}"/>
    <dgm:cxn modelId="{12E83F92-19BD-42CB-824D-A6836C977C56}" type="presOf" srcId="{8BD6BDB5-8052-4B49-B58F-3D620838630E}" destId="{8E3F9303-7002-4512-95DB-5C92D028C51E}" srcOrd="0" destOrd="1" presId="urn:microsoft.com/office/officeart/2005/8/layout/vList5"/>
    <dgm:cxn modelId="{5BA9CC7A-694C-4D73-BFBD-F7FAE52F3FF7}" srcId="{1709CC41-941E-4A10-BC8C-E4F247AB2F48}" destId="{DD42C44B-BA5C-4C16-A708-9BDD338FB84A}" srcOrd="3" destOrd="0" parTransId="{BA0EB7AB-2572-43CB-8531-EF0FDFFAD1D2}" sibTransId="{114069C0-C492-45BC-899C-8A4675EB03F5}"/>
    <dgm:cxn modelId="{AC0B39E9-B815-49CA-9204-0AF932EC8FDC}" srcId="{1709CC41-941E-4A10-BC8C-E4F247AB2F48}" destId="{F3843828-6961-4313-97A7-3288A704E63C}" srcOrd="2" destOrd="0" parTransId="{42800AF2-C8CA-4823-A109-FA834E8BBCCF}" sibTransId="{D586978D-8DB8-4BED-B646-76B39D36D8DD}"/>
    <dgm:cxn modelId="{4A0B58B7-EBC4-4BCD-9291-DEE37398AD27}" type="presOf" srcId="{F3843828-6961-4313-97A7-3288A704E63C}" destId="{8E3F9303-7002-4512-95DB-5C92D028C51E}" srcOrd="0" destOrd="2" presId="urn:microsoft.com/office/officeart/2005/8/layout/vList5"/>
    <dgm:cxn modelId="{99794618-AAE4-4B36-B3A4-43ECFBB40030}" type="presOf" srcId="{A7BDFBBD-8084-4CDC-A32D-91F48E8DC153}" destId="{1CFBCBB5-5B50-421B-ACBA-51164937CA31}" srcOrd="0" destOrd="1" presId="urn:microsoft.com/office/officeart/2005/8/layout/vList5"/>
    <dgm:cxn modelId="{4F8F93A7-AE3C-4EC1-BBCB-6FC85D8647BB}" srcId="{9B25A5BE-8019-4697-8043-F149DEBF0B8A}" destId="{BD559A5A-9AC8-442A-8BF2-212F0C1708D8}" srcOrd="0" destOrd="0" parTransId="{5926C181-2D91-41CF-A085-07422BCD7EB2}" sibTransId="{D7F79036-7061-40D4-9611-D56902D9B676}"/>
    <dgm:cxn modelId="{DC5E8227-08D2-4F3C-AD9B-D12150371CE4}" type="presOf" srcId="{BD559A5A-9AC8-442A-8BF2-212F0C1708D8}" destId="{C17C4BCB-05A9-485E-9920-0EFF2FF50C0C}" srcOrd="0" destOrd="0" presId="urn:microsoft.com/office/officeart/2005/8/layout/vList5"/>
    <dgm:cxn modelId="{97FC8BB6-098D-4E69-BD71-A68C37FF3505}" type="presParOf" srcId="{B201BADE-6B71-41FA-BC99-43CB56E09841}" destId="{890188E7-136C-4059-B5CD-BEE906FC8897}" srcOrd="0" destOrd="0" presId="urn:microsoft.com/office/officeart/2005/8/layout/vList5"/>
    <dgm:cxn modelId="{447185EA-9087-4921-8521-92F783948391}" type="presParOf" srcId="{890188E7-136C-4059-B5CD-BEE906FC8897}" destId="{C17C4BCB-05A9-485E-9920-0EFF2FF50C0C}" srcOrd="0" destOrd="0" presId="urn:microsoft.com/office/officeart/2005/8/layout/vList5"/>
    <dgm:cxn modelId="{058AD16D-992D-45FD-B021-3BDD9A4D4643}" type="presParOf" srcId="{890188E7-136C-4059-B5CD-BEE906FC8897}" destId="{1CFBCBB5-5B50-421B-ACBA-51164937CA31}" srcOrd="1" destOrd="0" presId="urn:microsoft.com/office/officeart/2005/8/layout/vList5"/>
    <dgm:cxn modelId="{C2291EF1-1B59-44CA-83B2-D5B69045761D}" type="presParOf" srcId="{B201BADE-6B71-41FA-BC99-43CB56E09841}" destId="{B30F30F9-C2F6-4031-B6BC-64AE7E9E3E32}" srcOrd="1" destOrd="0" presId="urn:microsoft.com/office/officeart/2005/8/layout/vList5"/>
    <dgm:cxn modelId="{119AB6D9-9A37-4BA5-80EA-CB9CFE95CE07}" type="presParOf" srcId="{B201BADE-6B71-41FA-BC99-43CB56E09841}" destId="{C4B44F85-B6DF-436C-815C-CDF97632B664}" srcOrd="2" destOrd="0" presId="urn:microsoft.com/office/officeart/2005/8/layout/vList5"/>
    <dgm:cxn modelId="{7BB0F03C-CFA9-43A8-BF65-FC604B7D7849}" type="presParOf" srcId="{C4B44F85-B6DF-436C-815C-CDF97632B664}" destId="{F94263F8-EB3E-4F2B-A587-E06BE57D18FE}" srcOrd="0" destOrd="0" presId="urn:microsoft.com/office/officeart/2005/8/layout/vList5"/>
    <dgm:cxn modelId="{DFBB2959-BC83-46BC-9F1F-A9A82711CC57}" type="presParOf" srcId="{C4B44F85-B6DF-436C-815C-CDF97632B664}" destId="{499CAFDE-622C-4FB0-8EC0-9C6183DA9F34}" srcOrd="1" destOrd="0" presId="urn:microsoft.com/office/officeart/2005/8/layout/vList5"/>
    <dgm:cxn modelId="{4B1E2821-BF10-40F4-BC91-7E5EFF49EAA6}" type="presParOf" srcId="{B201BADE-6B71-41FA-BC99-43CB56E09841}" destId="{8A6B1E81-FD9D-485F-AA55-6F92E07E89C1}" srcOrd="3" destOrd="0" presId="urn:microsoft.com/office/officeart/2005/8/layout/vList5"/>
    <dgm:cxn modelId="{957C0CDB-8F85-4445-9BCA-06ECDF0AA196}" type="presParOf" srcId="{B201BADE-6B71-41FA-BC99-43CB56E09841}" destId="{A6AA303C-4091-499A-9834-F7F7AAF3960C}" srcOrd="4" destOrd="0" presId="urn:microsoft.com/office/officeart/2005/8/layout/vList5"/>
    <dgm:cxn modelId="{3AFD4031-D828-49A3-AF21-7919F1064A77}" type="presParOf" srcId="{A6AA303C-4091-499A-9834-F7F7AAF3960C}" destId="{F18452DE-D9C9-4C9F-AFCA-A8C2AF0CBBF5}" srcOrd="0" destOrd="0" presId="urn:microsoft.com/office/officeart/2005/8/layout/vList5"/>
    <dgm:cxn modelId="{B07C3E8B-FD70-4895-B814-2A317B7DC3AA}" type="presParOf" srcId="{A6AA303C-4091-499A-9834-F7F7AAF3960C}" destId="{8E3F9303-7002-4512-95DB-5C92D028C5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1F25-9995-4CDC-AA74-D2EBE543FC73}">
      <dsp:nvSpPr>
        <dsp:cNvPr id="0" name=""/>
        <dsp:cNvSpPr/>
      </dsp:nvSpPr>
      <dsp:spPr>
        <a:xfrm>
          <a:off x="679" y="171189"/>
          <a:ext cx="2648210" cy="15889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Создание обособленных территориальных образований (промышленных округов) с возможностью последующего создания на их территории промышленных парков и </a:t>
          </a:r>
          <a:r>
            <a:rPr lang="ru-RU" sz="1300" b="1" kern="1200" dirty="0" err="1" smtClean="0">
              <a:solidFill>
                <a:schemeClr val="tx1"/>
              </a:solidFill>
            </a:rPr>
            <a:t>терминально-логистических</a:t>
          </a:r>
          <a:r>
            <a:rPr lang="ru-RU" sz="1300" b="1" kern="1200" dirty="0" smtClean="0">
              <a:solidFill>
                <a:schemeClr val="tx1"/>
              </a:solidFill>
            </a:rPr>
            <a:t> центров.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679" y="171189"/>
        <a:ext cx="2648210" cy="1588926"/>
      </dsp:txXfrm>
    </dsp:sp>
    <dsp:sp modelId="{DED99F96-CDC5-4BFB-A0FE-AC09F4185C24}">
      <dsp:nvSpPr>
        <dsp:cNvPr id="0" name=""/>
        <dsp:cNvSpPr/>
      </dsp:nvSpPr>
      <dsp:spPr>
        <a:xfrm>
          <a:off x="2913710" y="171189"/>
          <a:ext cx="2648210" cy="15889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Размещение главных промышленных округов в Брянском, </a:t>
          </a:r>
          <a:r>
            <a:rPr lang="ru-RU" sz="1300" b="1" kern="1200" dirty="0" err="1" smtClean="0">
              <a:solidFill>
                <a:schemeClr val="tx1"/>
              </a:solidFill>
            </a:rPr>
            <a:t>Клинцовском</a:t>
          </a:r>
          <a:r>
            <a:rPr lang="ru-RU" sz="1300" b="1" kern="1200" dirty="0" smtClean="0">
              <a:solidFill>
                <a:schemeClr val="tx1"/>
              </a:solidFill>
            </a:rPr>
            <a:t>, </a:t>
          </a:r>
          <a:r>
            <a:rPr lang="ru-RU" sz="1300" b="1" kern="1200" dirty="0" err="1" smtClean="0">
              <a:solidFill>
                <a:schemeClr val="tx1"/>
              </a:solidFill>
            </a:rPr>
            <a:t>Новозыбковском</a:t>
          </a:r>
          <a:r>
            <a:rPr lang="ru-RU" sz="1300" b="1" kern="1200" dirty="0" smtClean="0">
              <a:solidFill>
                <a:schemeClr val="tx1"/>
              </a:solidFill>
            </a:rPr>
            <a:t>, Севском, Жуковском и </a:t>
          </a:r>
          <a:r>
            <a:rPr lang="ru-RU" sz="1300" b="1" kern="1200" dirty="0" err="1" smtClean="0">
              <a:solidFill>
                <a:schemeClr val="tx1"/>
              </a:solidFill>
            </a:rPr>
            <a:t>Дятьковском</a:t>
          </a:r>
          <a:r>
            <a:rPr lang="ru-RU" sz="1300" b="1" kern="1200" dirty="0" smtClean="0">
              <a:solidFill>
                <a:schemeClr val="tx1"/>
              </a:solidFill>
            </a:rPr>
            <a:t> районах (исходя из ресурсной обеспеченности).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913710" y="171189"/>
        <a:ext cx="2648210" cy="1588926"/>
      </dsp:txXfrm>
    </dsp:sp>
    <dsp:sp modelId="{0D23134C-E4DE-4C7E-BF13-745BADBBEFCB}">
      <dsp:nvSpPr>
        <dsp:cNvPr id="0" name=""/>
        <dsp:cNvSpPr/>
      </dsp:nvSpPr>
      <dsp:spPr>
        <a:xfrm>
          <a:off x="679" y="2024936"/>
          <a:ext cx="2648210" cy="15889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Создание ТОСЭР на территории </a:t>
          </a:r>
          <a:r>
            <a:rPr lang="ru-RU" sz="1300" b="1" kern="1200" dirty="0" err="1" smtClean="0">
              <a:solidFill>
                <a:schemeClr val="tx1"/>
              </a:solidFill>
            </a:rPr>
            <a:t>Карачевского</a:t>
          </a:r>
          <a:r>
            <a:rPr lang="ru-RU" sz="1300" b="1" kern="1200" dirty="0" smtClean="0">
              <a:solidFill>
                <a:schemeClr val="tx1"/>
              </a:solidFill>
            </a:rPr>
            <a:t> городского поселения </a:t>
          </a:r>
          <a:r>
            <a:rPr lang="ru-RU" sz="1300" b="1" kern="1200" dirty="0" err="1" smtClean="0">
              <a:solidFill>
                <a:schemeClr val="tx1"/>
              </a:solidFill>
            </a:rPr>
            <a:t>Карачевского</a:t>
          </a:r>
          <a:r>
            <a:rPr lang="ru-RU" sz="1300" b="1" kern="1200" dirty="0" smtClean="0">
              <a:solidFill>
                <a:schemeClr val="tx1"/>
              </a:solidFill>
            </a:rPr>
            <a:t> района Брянской области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(заявка находится на рассмотрении в Минэкономразвития РФ).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679" y="2024936"/>
        <a:ext cx="2648210" cy="1588926"/>
      </dsp:txXfrm>
    </dsp:sp>
    <dsp:sp modelId="{AFB6B9B8-24D9-49C7-A711-6E8648636F15}">
      <dsp:nvSpPr>
        <dsp:cNvPr id="0" name=""/>
        <dsp:cNvSpPr/>
      </dsp:nvSpPr>
      <dsp:spPr>
        <a:xfrm>
          <a:off x="2913710" y="2024936"/>
          <a:ext cx="2648210" cy="15889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Функционирование промышленного парка «Кремний», создание индустриального парка «</a:t>
          </a:r>
          <a:r>
            <a:rPr lang="ru-RU" sz="1300" b="1" kern="1200" dirty="0" err="1" smtClean="0">
              <a:solidFill>
                <a:schemeClr val="tx1"/>
              </a:solidFill>
            </a:rPr>
            <a:t>Бежица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Industrial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</a:rPr>
            <a:t>Park</a:t>
          </a:r>
          <a:r>
            <a:rPr lang="ru-RU" sz="1300" b="1" kern="1200" dirty="0" smtClean="0">
              <a:solidFill>
                <a:schemeClr val="tx1"/>
              </a:solidFill>
            </a:rPr>
            <a:t> Брянск» 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913710" y="2024936"/>
        <a:ext cx="2648210" cy="1588926"/>
      </dsp:txXfrm>
    </dsp:sp>
    <dsp:sp modelId="{C09998D9-BBB6-4DE2-8707-71F8243D57BD}">
      <dsp:nvSpPr>
        <dsp:cNvPr id="0" name=""/>
        <dsp:cNvSpPr/>
      </dsp:nvSpPr>
      <dsp:spPr>
        <a:xfrm>
          <a:off x="1457194" y="3878684"/>
          <a:ext cx="2648210" cy="15889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Формирование на территории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п. Стеклянная </a:t>
          </a:r>
          <a:r>
            <a:rPr lang="ru-RU" sz="1300" b="1" kern="1200" dirty="0" err="1" smtClean="0">
              <a:solidFill>
                <a:schemeClr val="tx1"/>
              </a:solidFill>
            </a:rPr>
            <a:t>Радица</a:t>
          </a:r>
          <a:r>
            <a:rPr lang="ru-RU" sz="1300" b="1" kern="1200" dirty="0" smtClean="0">
              <a:solidFill>
                <a:schemeClr val="tx1"/>
              </a:solidFill>
            </a:rPr>
            <a:t>   промышленной площадки с готовой </a:t>
          </a:r>
          <a:r>
            <a:rPr lang="ru-RU" sz="1300" b="1" kern="1200" smtClean="0">
              <a:solidFill>
                <a:schemeClr val="tx1"/>
              </a:solidFill>
            </a:rPr>
            <a:t>инженерной и социальной </a:t>
          </a:r>
          <a:r>
            <a:rPr lang="ru-RU" sz="1300" b="1" kern="1200" dirty="0" smtClean="0">
              <a:solidFill>
                <a:schemeClr val="tx1"/>
              </a:solidFill>
            </a:rPr>
            <a:t>инфраструктурой площадью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1,5 тыс. га .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457194" y="3878684"/>
        <a:ext cx="2648210" cy="1588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FF6CC-0D10-4B16-9797-E980F4BD78B5}">
      <dsp:nvSpPr>
        <dsp:cNvPr id="0" name=""/>
        <dsp:cNvSpPr/>
      </dsp:nvSpPr>
      <dsp:spPr>
        <a:xfrm>
          <a:off x="2486567" y="2745585"/>
          <a:ext cx="235191" cy="2387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5" y="0"/>
              </a:lnTo>
              <a:lnTo>
                <a:pt x="117595" y="2387550"/>
              </a:lnTo>
              <a:lnTo>
                <a:pt x="235191" y="238755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  <a:latin typeface="+mn-lt"/>
          </a:endParaRPr>
        </a:p>
      </dsp:txBody>
      <dsp:txXfrm>
        <a:off x="2544185" y="3879383"/>
        <a:ext cx="119955" cy="119955"/>
      </dsp:txXfrm>
    </dsp:sp>
    <dsp:sp modelId="{9941C657-0E6C-454F-8F43-B6C5629F9DE0}">
      <dsp:nvSpPr>
        <dsp:cNvPr id="0" name=""/>
        <dsp:cNvSpPr/>
      </dsp:nvSpPr>
      <dsp:spPr>
        <a:xfrm>
          <a:off x="2486567" y="2745585"/>
          <a:ext cx="235191" cy="178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5" y="0"/>
              </a:lnTo>
              <a:lnTo>
                <a:pt x="117595" y="1780490"/>
              </a:lnTo>
              <a:lnTo>
                <a:pt x="235191" y="178049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+mn-lt"/>
          </a:endParaRPr>
        </a:p>
      </dsp:txBody>
      <dsp:txXfrm>
        <a:off x="2559264" y="3590931"/>
        <a:ext cx="89797" cy="89797"/>
      </dsp:txXfrm>
    </dsp:sp>
    <dsp:sp modelId="{3A6C06A1-8823-4B01-9074-761992BD95E5}">
      <dsp:nvSpPr>
        <dsp:cNvPr id="0" name=""/>
        <dsp:cNvSpPr/>
      </dsp:nvSpPr>
      <dsp:spPr>
        <a:xfrm>
          <a:off x="6843310" y="3958231"/>
          <a:ext cx="2336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790"/>
              </a:moveTo>
              <a:lnTo>
                <a:pt x="116837" y="54790"/>
              </a:lnTo>
              <a:lnTo>
                <a:pt x="116837" y="45720"/>
              </a:lnTo>
              <a:lnTo>
                <a:pt x="233675" y="4572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6954301" y="3998105"/>
        <a:ext cx="11692" cy="11692"/>
      </dsp:txXfrm>
    </dsp:sp>
    <dsp:sp modelId="{49ECAD40-8109-41D5-B2CC-373FDBFE4536}">
      <dsp:nvSpPr>
        <dsp:cNvPr id="0" name=""/>
        <dsp:cNvSpPr/>
      </dsp:nvSpPr>
      <dsp:spPr>
        <a:xfrm>
          <a:off x="2486567" y="2745585"/>
          <a:ext cx="235191" cy="1267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5" y="0"/>
              </a:lnTo>
              <a:lnTo>
                <a:pt x="117595" y="1267436"/>
              </a:lnTo>
              <a:lnTo>
                <a:pt x="235191" y="126743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2571936" y="3347076"/>
        <a:ext cx="64453" cy="64453"/>
      </dsp:txXfrm>
    </dsp:sp>
    <dsp:sp modelId="{97A0A528-9DC3-4B8C-A4C0-6CCCAC6F4DF3}">
      <dsp:nvSpPr>
        <dsp:cNvPr id="0" name=""/>
        <dsp:cNvSpPr/>
      </dsp:nvSpPr>
      <dsp:spPr>
        <a:xfrm>
          <a:off x="2486567" y="2745585"/>
          <a:ext cx="235191" cy="62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5" y="0"/>
              </a:lnTo>
              <a:lnTo>
                <a:pt x="117595" y="625107"/>
              </a:lnTo>
              <a:lnTo>
                <a:pt x="235191" y="62510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2587465" y="3041442"/>
        <a:ext cx="33394" cy="33394"/>
      </dsp:txXfrm>
    </dsp:sp>
    <dsp:sp modelId="{876EB361-55D9-40EC-AA0F-F9A950653561}">
      <dsp:nvSpPr>
        <dsp:cNvPr id="0" name=""/>
        <dsp:cNvSpPr/>
      </dsp:nvSpPr>
      <dsp:spPr>
        <a:xfrm>
          <a:off x="2486567" y="2645331"/>
          <a:ext cx="235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0254"/>
              </a:moveTo>
              <a:lnTo>
                <a:pt x="117595" y="100254"/>
              </a:lnTo>
              <a:lnTo>
                <a:pt x="117595" y="45720"/>
              </a:lnTo>
              <a:lnTo>
                <a:pt x="235191" y="4572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2598127" y="2685015"/>
        <a:ext cx="12071" cy="12071"/>
      </dsp:txXfrm>
    </dsp:sp>
    <dsp:sp modelId="{856F1C80-B3E2-4DC6-8F27-6110F17E67EE}">
      <dsp:nvSpPr>
        <dsp:cNvPr id="0" name=""/>
        <dsp:cNvSpPr/>
      </dsp:nvSpPr>
      <dsp:spPr>
        <a:xfrm>
          <a:off x="6841017" y="1935970"/>
          <a:ext cx="194186" cy="172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93" y="0"/>
              </a:lnTo>
              <a:lnTo>
                <a:pt x="97093" y="172516"/>
              </a:lnTo>
              <a:lnTo>
                <a:pt x="194186" y="17251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6931616" y="2015734"/>
        <a:ext cx="12987" cy="12987"/>
      </dsp:txXfrm>
    </dsp:sp>
    <dsp:sp modelId="{6AEF879F-74E3-498F-8F5C-12E6ACCCBA85}">
      <dsp:nvSpPr>
        <dsp:cNvPr id="0" name=""/>
        <dsp:cNvSpPr/>
      </dsp:nvSpPr>
      <dsp:spPr>
        <a:xfrm>
          <a:off x="6841017" y="1654023"/>
          <a:ext cx="194186" cy="281947"/>
        </a:xfrm>
        <a:custGeom>
          <a:avLst/>
          <a:gdLst/>
          <a:ahLst/>
          <a:cxnLst/>
          <a:rect l="0" t="0" r="0" b="0"/>
          <a:pathLst>
            <a:path>
              <a:moveTo>
                <a:pt x="0" y="281947"/>
              </a:moveTo>
              <a:lnTo>
                <a:pt x="97093" y="281947"/>
              </a:lnTo>
              <a:lnTo>
                <a:pt x="97093" y="0"/>
              </a:lnTo>
              <a:lnTo>
                <a:pt x="194186" y="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6929551" y="1786437"/>
        <a:ext cx="17117" cy="17117"/>
      </dsp:txXfrm>
    </dsp:sp>
    <dsp:sp modelId="{7C4A29FD-F8B1-435D-A716-4AB4A748CE64}">
      <dsp:nvSpPr>
        <dsp:cNvPr id="0" name=""/>
        <dsp:cNvSpPr/>
      </dsp:nvSpPr>
      <dsp:spPr>
        <a:xfrm>
          <a:off x="2486567" y="1935970"/>
          <a:ext cx="233992" cy="809615"/>
        </a:xfrm>
        <a:custGeom>
          <a:avLst/>
          <a:gdLst/>
          <a:ahLst/>
          <a:cxnLst/>
          <a:rect l="0" t="0" r="0" b="0"/>
          <a:pathLst>
            <a:path>
              <a:moveTo>
                <a:pt x="0" y="809615"/>
              </a:moveTo>
              <a:lnTo>
                <a:pt x="116996" y="809615"/>
              </a:lnTo>
              <a:lnTo>
                <a:pt x="116996" y="0"/>
              </a:lnTo>
              <a:lnTo>
                <a:pt x="233992" y="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2582494" y="2319709"/>
        <a:ext cx="42137" cy="42137"/>
      </dsp:txXfrm>
    </dsp:sp>
    <dsp:sp modelId="{E0F0A2C3-4890-49A1-A411-BDF532099327}">
      <dsp:nvSpPr>
        <dsp:cNvPr id="0" name=""/>
        <dsp:cNvSpPr/>
      </dsp:nvSpPr>
      <dsp:spPr>
        <a:xfrm>
          <a:off x="6843310" y="709454"/>
          <a:ext cx="210790" cy="538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95" y="0"/>
              </a:lnTo>
              <a:lnTo>
                <a:pt x="105395" y="538804"/>
              </a:lnTo>
              <a:lnTo>
                <a:pt x="210790" y="538804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6934241" y="964392"/>
        <a:ext cx="28928" cy="28928"/>
      </dsp:txXfrm>
    </dsp:sp>
    <dsp:sp modelId="{139DDEA5-9924-4AE2-A6D1-18CD4C3A3E98}">
      <dsp:nvSpPr>
        <dsp:cNvPr id="0" name=""/>
        <dsp:cNvSpPr/>
      </dsp:nvSpPr>
      <dsp:spPr>
        <a:xfrm>
          <a:off x="6843310" y="709454"/>
          <a:ext cx="210779" cy="10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89" y="0"/>
              </a:lnTo>
              <a:lnTo>
                <a:pt x="105389" y="105316"/>
              </a:lnTo>
              <a:lnTo>
                <a:pt x="210779" y="10531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6942809" y="756222"/>
        <a:ext cx="11781" cy="11781"/>
      </dsp:txXfrm>
    </dsp:sp>
    <dsp:sp modelId="{CC5BDAF1-2172-4550-9A25-DE9AF7EDEC6B}">
      <dsp:nvSpPr>
        <dsp:cNvPr id="0" name=""/>
        <dsp:cNvSpPr/>
      </dsp:nvSpPr>
      <dsp:spPr>
        <a:xfrm>
          <a:off x="6843310" y="243688"/>
          <a:ext cx="210779" cy="465766"/>
        </a:xfrm>
        <a:custGeom>
          <a:avLst/>
          <a:gdLst/>
          <a:ahLst/>
          <a:cxnLst/>
          <a:rect l="0" t="0" r="0" b="0"/>
          <a:pathLst>
            <a:path>
              <a:moveTo>
                <a:pt x="0" y="465766"/>
              </a:moveTo>
              <a:lnTo>
                <a:pt x="105389" y="465766"/>
              </a:lnTo>
              <a:lnTo>
                <a:pt x="105389" y="0"/>
              </a:lnTo>
              <a:lnTo>
                <a:pt x="210779" y="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6935919" y="463790"/>
        <a:ext cx="25561" cy="25561"/>
      </dsp:txXfrm>
    </dsp:sp>
    <dsp:sp modelId="{8A65CEB6-F6EB-4B0E-B99E-F0A1307E6EE6}">
      <dsp:nvSpPr>
        <dsp:cNvPr id="0" name=""/>
        <dsp:cNvSpPr/>
      </dsp:nvSpPr>
      <dsp:spPr>
        <a:xfrm>
          <a:off x="2486567" y="709454"/>
          <a:ext cx="235191" cy="2036130"/>
        </a:xfrm>
        <a:custGeom>
          <a:avLst/>
          <a:gdLst/>
          <a:ahLst/>
          <a:cxnLst/>
          <a:rect l="0" t="0" r="0" b="0"/>
          <a:pathLst>
            <a:path>
              <a:moveTo>
                <a:pt x="0" y="2036130"/>
              </a:moveTo>
              <a:lnTo>
                <a:pt x="117595" y="2036130"/>
              </a:lnTo>
              <a:lnTo>
                <a:pt x="117595" y="0"/>
              </a:lnTo>
              <a:lnTo>
                <a:pt x="235191" y="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  <a:latin typeface="+mn-lt"/>
          </a:endParaRPr>
        </a:p>
      </dsp:txBody>
      <dsp:txXfrm>
        <a:off x="2552921" y="1676278"/>
        <a:ext cx="102483" cy="102483"/>
      </dsp:txXfrm>
    </dsp:sp>
    <dsp:sp modelId="{0FE080CC-25D4-4085-A6A2-25C26A28AC38}">
      <dsp:nvSpPr>
        <dsp:cNvPr id="0" name=""/>
        <dsp:cNvSpPr/>
      </dsp:nvSpPr>
      <dsp:spPr>
        <a:xfrm rot="16200000">
          <a:off x="-983746" y="1692801"/>
          <a:ext cx="4835059" cy="21055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chemeClr val="tx1"/>
              </a:solidFill>
              <a:latin typeface="+mn-lt"/>
            </a:rPr>
            <a:t>МЕРЫ ГОСУДАРСТВЕННОЙ ПОДДЕРЖКИ ИНВЕСТИЦИОННЫХ ПРОЕКТОВ </a:t>
          </a:r>
          <a:br>
            <a:rPr lang="ru-RU" sz="2400" b="1" i="0" u="none" kern="1200" dirty="0" smtClean="0">
              <a:solidFill>
                <a:schemeClr val="tx1"/>
              </a:solidFill>
              <a:latin typeface="+mn-lt"/>
            </a:rPr>
          </a:br>
          <a:r>
            <a:rPr lang="ru-RU" sz="2400" b="1" i="0" u="none" kern="1200" dirty="0" smtClean="0">
              <a:solidFill>
                <a:schemeClr val="tx1"/>
              </a:solidFill>
              <a:latin typeface="+mn-lt"/>
            </a:rPr>
            <a:t>БРЯНСКОЙ ОБЛАСТИ</a:t>
          </a:r>
          <a:endParaRPr lang="ru-RU" sz="2400" b="1" i="0" u="none" kern="1200" dirty="0">
            <a:solidFill>
              <a:schemeClr val="tx1"/>
            </a:solidFill>
            <a:latin typeface="+mn-lt"/>
          </a:endParaRPr>
        </a:p>
      </dsp:txBody>
      <dsp:txXfrm>
        <a:off x="-983746" y="1692801"/>
        <a:ext cx="4835059" cy="2105567"/>
      </dsp:txXfrm>
    </dsp:sp>
    <dsp:sp modelId="{ABF3E16C-7D7D-45AE-9786-F2CA07299D00}">
      <dsp:nvSpPr>
        <dsp:cNvPr id="0" name=""/>
        <dsp:cNvSpPr/>
      </dsp:nvSpPr>
      <dsp:spPr>
        <a:xfrm>
          <a:off x="2721759" y="84765"/>
          <a:ext cx="4121551" cy="124937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+mn-lt"/>
            </a:rPr>
            <a:t>Налоговые льготы</a:t>
          </a:r>
          <a:br>
            <a:rPr lang="ru-RU" sz="1800" b="1" kern="1200" dirty="0" smtClean="0">
              <a:solidFill>
                <a:schemeClr val="tx1"/>
              </a:solidFill>
              <a:effectLst/>
              <a:latin typeface="+mn-lt"/>
            </a:rPr>
          </a:br>
          <a:r>
            <a:rPr lang="ru-RU" sz="1800" b="1" kern="1200" dirty="0" smtClean="0">
              <a:solidFill>
                <a:schemeClr val="tx1"/>
              </a:solidFill>
              <a:latin typeface="+mn-lt"/>
            </a:rPr>
            <a:t>Срок поддержки зависит от объема финансирования:</a:t>
          </a:r>
          <a:br>
            <a:rPr lang="ru-RU" sz="1800" b="1" kern="1200" dirty="0" smtClean="0">
              <a:solidFill>
                <a:schemeClr val="tx1"/>
              </a:solidFill>
              <a:latin typeface="+mn-lt"/>
            </a:rPr>
          </a:br>
          <a:r>
            <a:rPr lang="ru-RU" sz="1800" b="1" kern="1200" dirty="0" smtClean="0">
              <a:solidFill>
                <a:schemeClr val="tx1"/>
              </a:solidFill>
              <a:latin typeface="+mn-lt"/>
            </a:rPr>
            <a:t>- от 50 до 2000 млн. руб. - 7 лет</a:t>
          </a:r>
          <a:br>
            <a:rPr lang="ru-RU" sz="1800" b="1" kern="1200" dirty="0" smtClean="0">
              <a:solidFill>
                <a:schemeClr val="tx1"/>
              </a:solidFill>
              <a:latin typeface="+mn-lt"/>
            </a:rPr>
          </a:br>
          <a:r>
            <a:rPr lang="ru-RU" sz="1800" b="1" kern="1200" dirty="0" smtClean="0">
              <a:solidFill>
                <a:schemeClr val="tx1"/>
              </a:solidFill>
              <a:latin typeface="+mn-lt"/>
            </a:rPr>
            <a:t>- свыше 2000 млн. руб. - 9 лет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2721759" y="84765"/>
        <a:ext cx="4121551" cy="1249378"/>
      </dsp:txXfrm>
    </dsp:sp>
    <dsp:sp modelId="{4C0A128D-F73B-42F6-B7A5-51A8F007DF91}">
      <dsp:nvSpPr>
        <dsp:cNvPr id="0" name=""/>
        <dsp:cNvSpPr/>
      </dsp:nvSpPr>
      <dsp:spPr>
        <a:xfrm>
          <a:off x="7054089" y="1"/>
          <a:ext cx="3514497" cy="48737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</a:rPr>
            <a:t>Снижение ставки налога на прибыль до 13.5 % (региональная часть налога)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7054089" y="1"/>
        <a:ext cx="3514497" cy="487374"/>
      </dsp:txXfrm>
    </dsp:sp>
    <dsp:sp modelId="{3B81802F-C454-41CC-9DE6-3C5810DEBE51}">
      <dsp:nvSpPr>
        <dsp:cNvPr id="0" name=""/>
        <dsp:cNvSpPr/>
      </dsp:nvSpPr>
      <dsp:spPr>
        <a:xfrm>
          <a:off x="7054089" y="608646"/>
          <a:ext cx="3514497" cy="4122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</a:rPr>
            <a:t>Освобождение от уплаты налога на имущество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7054089" y="608646"/>
        <a:ext cx="3514497" cy="412249"/>
      </dsp:txXfrm>
    </dsp:sp>
    <dsp:sp modelId="{2E0BF0F2-670E-4C49-8035-DB2AB8FEA710}">
      <dsp:nvSpPr>
        <dsp:cNvPr id="0" name=""/>
        <dsp:cNvSpPr/>
      </dsp:nvSpPr>
      <dsp:spPr>
        <a:xfrm>
          <a:off x="7054101" y="1082042"/>
          <a:ext cx="3514497" cy="3324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</a:rPr>
            <a:t>Проект является приоритетным 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7054101" y="1082042"/>
        <a:ext cx="3514497" cy="332434"/>
      </dsp:txXfrm>
    </dsp:sp>
    <dsp:sp modelId="{8AD28D07-61BB-4819-9491-6DDAE9735886}">
      <dsp:nvSpPr>
        <dsp:cNvPr id="0" name=""/>
        <dsp:cNvSpPr/>
      </dsp:nvSpPr>
      <dsp:spPr>
        <a:xfrm>
          <a:off x="2720559" y="1481822"/>
          <a:ext cx="4120457" cy="9082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Предоставление инвестору земельного участка в аренду без проведения торгов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0559" y="1481822"/>
        <a:ext cx="4120457" cy="908296"/>
      </dsp:txXfrm>
    </dsp:sp>
    <dsp:sp modelId="{EF5BAA56-4541-4F7B-98EB-765D41A7D533}">
      <dsp:nvSpPr>
        <dsp:cNvPr id="0" name=""/>
        <dsp:cNvSpPr/>
      </dsp:nvSpPr>
      <dsp:spPr>
        <a:xfrm>
          <a:off x="7035203" y="1487805"/>
          <a:ext cx="3514497" cy="3324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</a:rPr>
            <a:t>Проект является приоритетным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7035203" y="1487805"/>
        <a:ext cx="3514497" cy="332434"/>
      </dsp:txXfrm>
    </dsp:sp>
    <dsp:sp modelId="{52725FD1-B414-48E4-AAA5-976A4CE20425}">
      <dsp:nvSpPr>
        <dsp:cNvPr id="0" name=""/>
        <dsp:cNvSpPr/>
      </dsp:nvSpPr>
      <dsp:spPr>
        <a:xfrm>
          <a:off x="7035203" y="1893569"/>
          <a:ext cx="3514497" cy="4298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</a:rPr>
            <a:t>Проект соответствует критериям масштабности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7035203" y="1893569"/>
        <a:ext cx="3514497" cy="429834"/>
      </dsp:txXfrm>
    </dsp:sp>
    <dsp:sp modelId="{81E32F4A-4656-4DED-9F63-9D85B181BA15}">
      <dsp:nvSpPr>
        <dsp:cNvPr id="0" name=""/>
        <dsp:cNvSpPr/>
      </dsp:nvSpPr>
      <dsp:spPr>
        <a:xfrm>
          <a:off x="2721759" y="2474475"/>
          <a:ext cx="4121551" cy="4331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Бюджетные инвестиции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1759" y="2474475"/>
        <a:ext cx="4121551" cy="433151"/>
      </dsp:txXfrm>
    </dsp:sp>
    <dsp:sp modelId="{159B8ACB-E944-4E5B-B458-7D53B0E21E60}">
      <dsp:nvSpPr>
        <dsp:cNvPr id="0" name=""/>
        <dsp:cNvSpPr/>
      </dsp:nvSpPr>
      <dsp:spPr>
        <a:xfrm>
          <a:off x="2721759" y="2997257"/>
          <a:ext cx="4121551" cy="7468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Залоговые обеспечения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обязательств инвесторов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1759" y="2997257"/>
        <a:ext cx="4121551" cy="746870"/>
      </dsp:txXfrm>
    </dsp:sp>
    <dsp:sp modelId="{079009BE-3ADF-458D-895C-15C617508870}">
      <dsp:nvSpPr>
        <dsp:cNvPr id="0" name=""/>
        <dsp:cNvSpPr/>
      </dsp:nvSpPr>
      <dsp:spPr>
        <a:xfrm>
          <a:off x="2721759" y="3833759"/>
          <a:ext cx="4121551" cy="3585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Субсидии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1759" y="3833759"/>
        <a:ext cx="4121551" cy="358524"/>
      </dsp:txXfrm>
    </dsp:sp>
    <dsp:sp modelId="{D95E23B7-92F1-4075-A613-3B979C3150EB}">
      <dsp:nvSpPr>
        <dsp:cNvPr id="0" name=""/>
        <dsp:cNvSpPr/>
      </dsp:nvSpPr>
      <dsp:spPr>
        <a:xfrm>
          <a:off x="7076985" y="3476857"/>
          <a:ext cx="3488943" cy="105418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</a:rPr>
            <a:t>На возмещение части затрат по уплате процентов по кредитам, полученным в кредитных организациях</a:t>
          </a:r>
          <a:endParaRPr lang="ru-RU" sz="1800" kern="1200" dirty="0">
            <a:solidFill>
              <a:schemeClr val="tx1"/>
            </a:solidFill>
            <a:latin typeface="+mn-lt"/>
          </a:endParaRPr>
        </a:p>
      </dsp:txBody>
      <dsp:txXfrm>
        <a:off x="7076985" y="3476857"/>
        <a:ext cx="3488943" cy="1054187"/>
      </dsp:txXfrm>
    </dsp:sp>
    <dsp:sp modelId="{56D1D05B-5BC7-4988-AE38-46FF60673FD6}">
      <dsp:nvSpPr>
        <dsp:cNvPr id="0" name=""/>
        <dsp:cNvSpPr/>
      </dsp:nvSpPr>
      <dsp:spPr>
        <a:xfrm>
          <a:off x="2721759" y="4281915"/>
          <a:ext cx="4121551" cy="488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Инвестиционный налоговый кредит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1759" y="4281915"/>
        <a:ext cx="4121551" cy="488320"/>
      </dsp:txXfrm>
    </dsp:sp>
    <dsp:sp modelId="{E2EDDE68-5D7B-4BDE-BACD-1D6DF54766DF}">
      <dsp:nvSpPr>
        <dsp:cNvPr id="0" name=""/>
        <dsp:cNvSpPr/>
      </dsp:nvSpPr>
      <dsp:spPr>
        <a:xfrm>
          <a:off x="2721759" y="4859867"/>
          <a:ext cx="4121551" cy="54653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Организационные (нефинансовые)</a:t>
          </a:r>
          <a:b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</a:br>
          <a:r>
            <a:rPr lang="ru-RU" sz="2000" b="1" kern="1200" dirty="0" smtClean="0">
              <a:solidFill>
                <a:schemeClr val="tx1"/>
              </a:solidFill>
              <a:effectLst/>
              <a:latin typeface="+mn-lt"/>
            </a:rPr>
            <a:t>меры поддержки</a:t>
          </a:r>
          <a:endParaRPr lang="ru-RU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21759" y="4859867"/>
        <a:ext cx="4121551" cy="546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BCBB5-5B50-421B-ACBA-51164937CA31}">
      <dsp:nvSpPr>
        <dsp:cNvPr id="0" name=""/>
        <dsp:cNvSpPr/>
      </dsp:nvSpPr>
      <dsp:spPr>
        <a:xfrm rot="5400000">
          <a:off x="6911209" y="-3365886"/>
          <a:ext cx="1466120" cy="848057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Тепличные хозяйства – 0,8 млрд. руб.;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Животноводство – 1 млрд. руб.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3403980" y="212913"/>
        <a:ext cx="8409008" cy="1322980"/>
      </dsp:txXfrm>
    </dsp:sp>
    <dsp:sp modelId="{C17C4BCB-05A9-485E-9920-0EFF2FF50C0C}">
      <dsp:nvSpPr>
        <dsp:cNvPr id="0" name=""/>
        <dsp:cNvSpPr/>
      </dsp:nvSpPr>
      <dsp:spPr>
        <a:xfrm>
          <a:off x="696" y="2641"/>
          <a:ext cx="3403283" cy="17435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Агропищевой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комплекс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808" y="87753"/>
        <a:ext cx="3233059" cy="1573297"/>
      </dsp:txXfrm>
    </dsp:sp>
    <dsp:sp modelId="{499CAFDE-622C-4FB0-8EC0-9C6183DA9F34}">
      <dsp:nvSpPr>
        <dsp:cNvPr id="0" name=""/>
        <dsp:cNvSpPr/>
      </dsp:nvSpPr>
      <dsp:spPr>
        <a:xfrm rot="5400000">
          <a:off x="6833950" y="-1545624"/>
          <a:ext cx="1600204" cy="850144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Производство транспортных средств, машин и оборудования – 1 млрд. руб.;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Мусоропереработка</a:t>
          </a:r>
          <a:r>
            <a:rPr lang="ru-RU" sz="1800" kern="1200" dirty="0" smtClean="0">
              <a:solidFill>
                <a:schemeClr val="tx1"/>
              </a:solidFill>
            </a:rPr>
            <a:t> и утилизация отходов – 16,2 млрд. руб.;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Производство бумаги и бумажных изделий  – 10 млрд. руб.;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 Химическая промышленность – 14,1 млрд. руб.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3383328" y="1983114"/>
        <a:ext cx="8423333" cy="1443972"/>
      </dsp:txXfrm>
    </dsp:sp>
    <dsp:sp modelId="{F94263F8-EB3E-4F2B-A587-E06BE57D18FE}">
      <dsp:nvSpPr>
        <dsp:cNvPr id="0" name=""/>
        <dsp:cNvSpPr/>
      </dsp:nvSpPr>
      <dsp:spPr>
        <a:xfrm>
          <a:off x="696" y="1833339"/>
          <a:ext cx="3382631" cy="17435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Промышленный  комплекс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808" y="1918451"/>
        <a:ext cx="3212407" cy="1573297"/>
      </dsp:txXfrm>
    </dsp:sp>
    <dsp:sp modelId="{8E3F9303-7002-4512-95DB-5C92D028C51E}">
      <dsp:nvSpPr>
        <dsp:cNvPr id="0" name=""/>
        <dsp:cNvSpPr/>
      </dsp:nvSpPr>
      <dsp:spPr>
        <a:xfrm rot="5400000">
          <a:off x="6966562" y="313265"/>
          <a:ext cx="1394817" cy="844506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 Здравоохранение и предоставление социальных услуг-  14,8 млрд. руб.;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  Радиоэлектроника – 3,5 млрд. руб.</a:t>
          </a:r>
          <a:endParaRPr lang="ru-RU" sz="18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3441440" y="3906477"/>
        <a:ext cx="8376974" cy="1258639"/>
      </dsp:txXfrm>
    </dsp:sp>
    <dsp:sp modelId="{F18452DE-D9C9-4C9F-AFCA-A8C2AF0CBBF5}">
      <dsp:nvSpPr>
        <dsp:cNvPr id="0" name=""/>
        <dsp:cNvSpPr/>
      </dsp:nvSpPr>
      <dsp:spPr>
        <a:xfrm>
          <a:off x="696" y="3664036"/>
          <a:ext cx="3440742" cy="174352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Прочие отрасли 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808" y="3749148"/>
        <a:ext cx="3270518" cy="157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5062" y="0"/>
            <a:ext cx="4310486" cy="3444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898F80FC-11D2-4DAF-B0E9-082C6534D5E4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5062" y="6513514"/>
            <a:ext cx="4310486" cy="344487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EF9EE111-1894-4383-94EC-5849228B4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2" y="0"/>
            <a:ext cx="4310486" cy="3444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BA49D48-8340-4C8A-92B6-9640F65C431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3"/>
            <a:ext cx="7957820" cy="2700337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4310486" cy="344487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2" y="6513515"/>
            <a:ext cx="4310486" cy="344487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251F2853-AA35-4E61-B83D-43F1E174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4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2853-AA35-4E61-B83D-43F1E174AF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4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2853-AA35-4E61-B83D-43F1E174AF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9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8A2-5F5E-4F6E-B4C5-C6F373F52E92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4573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5693-1E82-4088-843A-4B561718AA43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93909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14A-CFAD-44F5-8C38-8BABAC152290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67587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176-D0EF-4C53-9E11-820E362BA7C7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333138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04F0-AE23-4C5B-9078-E0EB274B8304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7109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4F13-B018-4CF5-9964-30CCF2761B9E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401658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D990-C75C-4B20-B88D-1BAF889762D3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69394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EE7-7F13-45F6-AE02-DCA369C4E45B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0603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251-12EF-43B0-8CC0-D7BB6ED91057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23258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F417-4C63-40EF-90EA-053BA104F634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17039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FAA-582D-47E9-9DCE-9E436EFCD11F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68750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B2B3-35A7-4068-A9B6-286F31824BD8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1">
              <a:spcBef>
                <a:spcPts val="34"/>
              </a:spcBef>
            </a:pPr>
            <a:fld id="{81D60167-4931-47E6-BA6A-407CBD079E47}" type="slidenum">
              <a:rPr lang="ru-RU" spc="10" smtClean="0"/>
              <a:pPr marL="25401">
                <a:spcBef>
                  <a:spcPts val="34"/>
                </a:spcBef>
              </a:pPr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79282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24402" y="6096001"/>
            <a:ext cx="2514601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1" b="1" dirty="0">
                <a:solidFill>
                  <a:schemeClr val="tx1"/>
                </a:solidFill>
                <a:latin typeface="+mj-lt"/>
              </a:rPr>
              <a:t>БРЯНСК</a:t>
            </a:r>
            <a:r>
              <a:rPr lang="ru-RU" sz="1801" b="1">
                <a:solidFill>
                  <a:schemeClr val="tx1"/>
                </a:solidFill>
                <a:latin typeface="+mj-lt"/>
              </a:rPr>
              <a:t>, </a:t>
            </a:r>
            <a:r>
              <a:rPr lang="ru-RU" sz="1801" b="1" smtClean="0">
                <a:solidFill>
                  <a:schemeClr val="tx1"/>
                </a:solidFill>
                <a:latin typeface="+mj-lt"/>
              </a:rPr>
              <a:t>2022</a:t>
            </a:r>
            <a:endParaRPr lang="ru-RU" sz="1801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" y="0"/>
            <a:ext cx="12201293" cy="3413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9200" y="3733800"/>
            <a:ext cx="1028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ПЛАН ПРИВЛЕЧЕНИЯ ИНВЕСТИЦИЙ С ЦЕЛЬЮ ДОСТИЖЕНИЯ ИХ УРОВНЯ ВЫШЕ 27% ОТ ВРП</a:t>
            </a:r>
            <a:endParaRPr lang="ru-RU" sz="36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54758"/>
              </p:ext>
            </p:extLst>
          </p:nvPr>
        </p:nvGraphicFramePr>
        <p:xfrm>
          <a:off x="6694206" y="685800"/>
          <a:ext cx="5497794" cy="153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783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292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-аналог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566325">
                <a:tc gridSpan="2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завода по производству замороженного приготовленного картофеля и картофельных хлопьев.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24271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4,7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130 новых рабочих мест;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  <a:tr h="332241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Объем производства – 70 тыс. тонн продукции в год.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35860"/>
              </p:ext>
            </p:extLst>
          </p:nvPr>
        </p:nvGraphicFramePr>
        <p:xfrm>
          <a:off x="0" y="4267200"/>
          <a:ext cx="12192000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91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1988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Строительство 2 заводов по производству замороженного приготовленного картофеля и картофельных хлопьев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140 тыс. тонн продукции в год.</a:t>
                      </a:r>
                      <a:endParaRPr lang="ru-RU" sz="1600" baseline="0" dirty="0" smtClean="0"/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13009"/>
              </p:ext>
            </p:extLst>
          </p:nvPr>
        </p:nvGraphicFramePr>
        <p:xfrm>
          <a:off x="0" y="685801"/>
          <a:ext cx="6629400" cy="35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3623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39253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Валовой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сбор картофеля на территории РФ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7 157,9 тыс. тонн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39253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Валовой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сбор картофеля на территории Брянской области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тыс. тонн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Объем рынка производных продуктов из картофеля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(в целом по РФ)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тонн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209104"/>
                  </a:ext>
                </a:extLst>
              </a:tr>
              <a:tr h="42362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Отсутствие крупных перерабатывающих производств на территории региона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286850">
                <a:tc gridSpan="2"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Импортозамещение, ресурсообеспеченность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1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свободных электрических мощностей, возможность подключения к центрам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ПАО «МРСК Центра»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37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Для строительства завода по производству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замороженного приготовленного картофеля и картофельных хлопьев возможно использование 3 промышленных  площадок общей площадью 30 га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84127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0914748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Переработка картофеля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19570609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83100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59265631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06" y="2298207"/>
            <a:ext cx="5484976" cy="189106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1958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10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810536"/>
            <a:ext cx="5157688" cy="4596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переработке картофеля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37027"/>
              </p:ext>
            </p:extLst>
          </p:nvPr>
        </p:nvGraphicFramePr>
        <p:xfrm>
          <a:off x="5667064" y="910558"/>
          <a:ext cx="6372536" cy="51991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2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Наличие потенциального спроса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Брянской области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Московской агломерации с обширным рынком сбыта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Ресурсообеспеченность – валовой сбор картофеля – 119 тыс. тонн.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Строительство новых производств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5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Выгоничский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Новозыбковский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8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Объем инвестиций – 9,4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Прирост производства – 140 тыс. тонн замороженного приготовленного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картофеля и картофельных хлопьев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9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260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11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98" y="3558696"/>
            <a:ext cx="278893" cy="228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94589"/>
            <a:ext cx="278893" cy="228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9925" y="3826909"/>
            <a:ext cx="897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8,39 МВА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5021" y="3200671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15,57 МВа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06" y="6035866"/>
            <a:ext cx="404525" cy="3315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587849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802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переработку картофеля</a:t>
            </a:r>
            <a:endParaRPr lang="ru-RU" sz="25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777"/>
              </p:ext>
            </p:extLst>
          </p:nvPr>
        </p:nvGraphicFramePr>
        <p:xfrm>
          <a:off x="-2" y="914400"/>
          <a:ext cx="12177758" cy="594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1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55">
                <a:tc>
                  <a:txBody>
                    <a:bodyPr/>
                    <a:lstStyle/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Погарская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картофельная</a:t>
                      </a:r>
                      <a:r>
                        <a:rPr lang="ru-RU" sz="1801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фабрика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ООО «Завод МИВОК»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Касимовский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картофельный завод»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ООО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«Максим Горький»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Производственная группа «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Кунцево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ПК «Милославский»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Группа «Черкизово»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27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202"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McCain Foods 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ARCAN MAKINE SAN. VE NIC.A.S.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4557" y="16587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12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89261"/>
              </p:ext>
            </p:extLst>
          </p:nvPr>
        </p:nvGraphicFramePr>
        <p:xfrm>
          <a:off x="6618006" y="697758"/>
          <a:ext cx="5497794" cy="3479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394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Проекты–аналоги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462345">
                <a:tc gridSpan="2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ЗАО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</a:rPr>
                        <a:t>Умалат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Реконструкция завода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</a:rPr>
                        <a:t>Умалат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» по производству сыров.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 2018-2025 гг.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450941">
                <a:tc>
                  <a:txBody>
                    <a:bodyPr/>
                    <a:lstStyle/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Инвестиции 1,12 млрд.руб.;</a:t>
                      </a:r>
                    </a:p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30 новых рабочих мест;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Рост производства сыров на 2600 тонн/год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</a:rPr>
                        <a:t>Импортозамещение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  <a:tr h="631316">
                <a:tc gridSpan="2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ООО «Нива»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Строительство молочно-товарной фермы на 1800 годов КРС замкнутого цикла со шлейфом молодняка.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 2015-2021 гг.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41">
                <a:tc>
                  <a:txBody>
                    <a:bodyPr/>
                    <a:lstStyle/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Инвестиции 1,6 млрд. руб.;</a:t>
                      </a:r>
                    </a:p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60 новых рабочих мест.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316">
                <a:tc gridSpan="2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ОАО  «Брянский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</a:rPr>
                        <a:t>гормолзавод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Создание новых и модернизация существующих основных и вспомогательных производственных мощностей ОАО «Брянский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</a:rPr>
                        <a:t>гормолзавод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2017-2023 гг.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41">
                <a:tc>
                  <a:txBody>
                    <a:bodyPr/>
                    <a:lstStyle/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Инвестиции 782,8 млн. руб.;</a:t>
                      </a:r>
                    </a:p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65 новых рабочих мест.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66989"/>
              </p:ext>
            </p:extLst>
          </p:nvPr>
        </p:nvGraphicFramePr>
        <p:xfrm>
          <a:off x="0" y="4267200"/>
          <a:ext cx="12192000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91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19889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Самообеспечение области: дополнительно 181,2 тыс. тонн молока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3 молокоперерабатывающих комбината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55 тыс. тонн продукции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1600" b="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/>
                        <a:t>дополнительно 20 тыс. голов дойного стада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3 молочно-товарных фермы.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aseline="0" dirty="0" smtClean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83627"/>
              </p:ext>
            </p:extLst>
          </p:nvPr>
        </p:nvGraphicFramePr>
        <p:xfrm>
          <a:off x="0" y="685799"/>
          <a:ext cx="6553200" cy="349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420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807780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42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4572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производства молока на территории Брянской области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293,6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тонн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52758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производства молока (кроме сырого) и молочных продуктов на территории Брянской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156,1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тонн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25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Поголовье коров дойного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стада (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территории Брянской области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195,4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голов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83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Потребление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молока и молочных продуктов на душу населения (на территории Брянской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 кг в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527583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 потребления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молока и молочных продуктов на душу населения (на территории Брянской области)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 в год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5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свободных электрических мощностей, возможность подключения к центрам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ПАО «МРСК Центра»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0609585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Молочное животноводство и Переработка молока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10837174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64592119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92724902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1958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13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молочному животноводству и  переработке молока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70157"/>
              </p:ext>
            </p:extLst>
          </p:nvPr>
        </p:nvGraphicFramePr>
        <p:xfrm>
          <a:off x="5667064" y="910558"/>
          <a:ext cx="6372536" cy="51991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5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Наличие потенциального спроса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Брянской области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Московской агломерации с обширным рынком сбыта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Строительство новых производств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Расширение действующих производств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5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Жирятинский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Стародубский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Севский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Брасовский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8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Объем инвестиций – 12,4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Прирост переработки молока – 181,2 тыс. тонн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11,1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430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14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5181600" cy="46388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07" y="4038600"/>
            <a:ext cx="278893" cy="228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30" y="2628900"/>
            <a:ext cx="278893" cy="228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39" y="3657600"/>
            <a:ext cx="278893" cy="228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48" y="5062623"/>
            <a:ext cx="278893" cy="228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2155" y="4876800"/>
            <a:ext cx="98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13,83 МВА</a:t>
            </a:r>
          </a:p>
        </p:txBody>
      </p:sp>
      <p:cxnSp>
        <p:nvCxnSpPr>
          <p:cNvPr id="8" name="Прямая соединительная линия 7"/>
          <p:cNvCxnSpPr>
            <a:stCxn id="22" idx="1"/>
          </p:cNvCxnSpPr>
          <p:nvPr/>
        </p:nvCxnSpPr>
        <p:spPr>
          <a:xfrm flipH="1" flipV="1">
            <a:off x="3505684" y="5062623"/>
            <a:ext cx="333064" cy="1143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3830" y="4647290"/>
            <a:ext cx="108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13,407 </a:t>
            </a:r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4222" y="4010713"/>
            <a:ext cx="897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27,1 </a:t>
            </a:r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92155" y="2052480"/>
            <a:ext cx="897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9,25 </a:t>
            </a:r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МВА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108454" y="4278902"/>
            <a:ext cx="45685" cy="3683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1" idx="3"/>
          </p:cNvCxnSpPr>
          <p:nvPr/>
        </p:nvCxnSpPr>
        <p:spPr>
          <a:xfrm flipH="1" flipV="1">
            <a:off x="4814732" y="3771900"/>
            <a:ext cx="333064" cy="30235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молочное животноводство и переработку молока</a:t>
            </a:r>
            <a:endParaRPr lang="ru-RU" sz="2500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55660"/>
              </p:ext>
            </p:extLst>
          </p:nvPr>
        </p:nvGraphicFramePr>
        <p:xfrm>
          <a:off x="-2" y="914400"/>
          <a:ext cx="12177758" cy="594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1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55">
                <a:tc>
                  <a:txBody>
                    <a:bodyPr/>
                    <a:lstStyle/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ОАО «Брянский молочный комбинат»</a:t>
                      </a:r>
                    </a:p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Трубчевский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молочный комбинат»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«Колхозник»</a:t>
                      </a:r>
                    </a:p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«Нива»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АПХ «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Мираторг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  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«Агро-Белогорье» 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Агропромышленный холдинг «БЭЗРК-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Белгранкорм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Холдинг «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Агросила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Агротек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Холдинг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«Черкизово»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Холдинг «Останкино»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«ПРОДО»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Компаний «РУСАГРО»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27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202"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AGROVO HANDELSGES. M.B.H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BENEFORTI SRL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ERCIM GERI KAZANIM SISTEMLERI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SVENTA AG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SHANDONG SENSITAR MACHINERY MANUFACTURING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TEWES-BIS SP ZOO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INOTEC GMBH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AUCTIONS BV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4557" y="16587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15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91843"/>
              </p:ext>
            </p:extLst>
          </p:nvPr>
        </p:nvGraphicFramePr>
        <p:xfrm>
          <a:off x="6618006" y="697758"/>
          <a:ext cx="5497794" cy="182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794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Проекты–аналоги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462345">
                <a:tc gridSpan="2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</a:rPr>
                        <a:t>Мираторг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-Курск»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Строительство на территории Брянской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 области двух свиноводческих комплексов на 6800 свиноматок общей мощностью 26 тысяч тонн товарной свинины в год.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450941">
                <a:tc>
                  <a:txBody>
                    <a:bodyPr/>
                    <a:lstStyle/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Инвестиции 3,2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</a:rPr>
                        <a:t>млрд.руб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168 новых рабочих мест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Рост производства товарной свинины на 26 000 тыс. тонн/год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</a:rPr>
                        <a:t>Импортозамещение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17106"/>
              </p:ext>
            </p:extLst>
          </p:nvPr>
        </p:nvGraphicFramePr>
        <p:xfrm>
          <a:off x="0" y="4267200"/>
          <a:ext cx="12192000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91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198899"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Строительство </a:t>
                      </a:r>
                      <a:r>
                        <a:rPr lang="ru-RU" sz="1600" b="0" baseline="0" dirty="0" smtClean="0"/>
                        <a:t>сельскохозяйственного комплекса по выращиванию, убою и переработке свиней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 </a:t>
                      </a:r>
                      <a:r>
                        <a:rPr lang="ru-RU" sz="1600" b="0" dirty="0" smtClean="0"/>
                        <a:t>дополнительно 130 тыс. тонн товарной свинины в год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840 новых рабочих мест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1600" b="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/>
                        <a:t>16 млрд. руб</a:t>
                      </a:r>
                      <a:r>
                        <a:rPr lang="ru-RU" sz="1600" b="0" baseline="0" dirty="0" smtClean="0"/>
                        <a:t>. инвестиций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aseline="0" dirty="0" smtClean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38365"/>
              </p:ext>
            </p:extLst>
          </p:nvPr>
        </p:nvGraphicFramePr>
        <p:xfrm>
          <a:off x="0" y="685799"/>
          <a:ext cx="6553200" cy="356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420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807780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422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64473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производства свинины (в убойном весе) на территории Брянской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27,34 тыс. тонн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Поголовье скота (свиней) на территории Брянской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487,9 тыс. голов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Потребление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 душу населения (на территории РФ)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кг в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 потребления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молока и молочных продуктов на душу населения (на территории Брянской области)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кг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5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свободных электрических мощностей, возможность подключения к центрам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ПАО «МРСК Центра»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58605088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мясное животноводство (свиноводство)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61239761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69119670"/>
              </p:ext>
            </p:extLst>
          </p:nvPr>
        </p:nvGraphicFramePr>
        <p:xfrm>
          <a:off x="6192000" y="5343319"/>
          <a:ext cx="3048000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590373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1958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16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gazeta-suzemka.ru/wp-content/uploads/2019/08/ltaa-disff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06" y="2319300"/>
            <a:ext cx="5497794" cy="19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3" y="1089206"/>
            <a:ext cx="5209524" cy="4638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pPr marL="342900" indent="-342900"/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мясному животноводству </a:t>
            </a:r>
            <a:r>
              <a:rPr lang="ru-RU" sz="2500" b="1" cap="all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свиноводству)</a:t>
            </a:r>
            <a:endParaRPr lang="ru-RU" sz="2500" b="1" cap="all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38761"/>
              </p:ext>
            </p:extLst>
          </p:nvPr>
        </p:nvGraphicFramePr>
        <p:xfrm>
          <a:off x="5667064" y="910558"/>
          <a:ext cx="6372536" cy="51991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5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Наличие потенциального спроса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Брянской области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Московской агломерации с обширным рынком сбыта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Строительство новых производств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Расширение действующих производств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5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Почепский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Трубчевский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8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Объем инвестиций –  16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Прирост переработки мяса свинины –  130 тыс. тонн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 31,4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840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17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08" y="4247979"/>
            <a:ext cx="278893" cy="2286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331219" y="4476579"/>
            <a:ext cx="0" cy="3611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9044" y="2225096"/>
            <a:ext cx="108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13,407 </a:t>
            </a:r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82281" y="4767459"/>
            <a:ext cx="897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27,1 </a:t>
            </a:r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МВА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828800" y="2447955"/>
            <a:ext cx="1053480" cy="7374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34" y="3179653"/>
            <a:ext cx="27889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мясное животноводство (свиноводство)</a:t>
            </a:r>
            <a:endParaRPr lang="ru-RU" sz="2500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56400"/>
              </p:ext>
            </p:extLst>
          </p:nvPr>
        </p:nvGraphicFramePr>
        <p:xfrm>
          <a:off x="-2" y="914400"/>
          <a:ext cx="12177758" cy="594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1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55">
                <a:tc>
                  <a:txBody>
                    <a:bodyPr/>
                    <a:lstStyle/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«Царь-Мясо»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«Агрохолдинг «Охотно»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 «Брянский мясоперерабатывающий комбинат»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«Дружба»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РусАгро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10800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АПХ «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Мираторг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  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«Агро-Белогорье» 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Агропромышленный холдинг «БЭЗРК-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Белгранкорм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Холдинг «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Агросила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u="none" dirty="0" err="1" smtClean="0">
                          <a:solidFill>
                            <a:schemeClr val="tx1"/>
                          </a:solidFill>
                        </a:rPr>
                        <a:t>Агротек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Холдинг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«Черкизово»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Холдинг «Останкино»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«ПРОДО»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Группа Компаний «РУСАГРО»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27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202"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 Group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Group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Wen’s Food Group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Maschhoffs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Triumph Food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BRF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NongHyup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Agribusiness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Cooperl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 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Atlantique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4557" y="16587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18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14873"/>
              </p:ext>
            </p:extLst>
          </p:nvPr>
        </p:nvGraphicFramePr>
        <p:xfrm>
          <a:off x="6768490" y="681403"/>
          <a:ext cx="5423510" cy="155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810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27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Проект–аналог 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413331">
                <a:tc gridSpan="2"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«Пролетарий»</a:t>
                      </a:r>
                      <a:endParaRPr lang="ru-RU" sz="12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цеха по производству  гофрокартона. 2017-2026 гг.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24271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1,5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100 новых рабочих мест;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  <a:tr h="332241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Объем производства – 60 млн.</a:t>
                      </a: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м2 гофрированного картона в год, 37 тыс. тонн склеенных картонов в год</a:t>
                      </a: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84041"/>
              </p:ext>
            </p:extLst>
          </p:nvPr>
        </p:nvGraphicFramePr>
        <p:xfrm>
          <a:off x="0" y="4267200"/>
          <a:ext cx="12192000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91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1988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Строительство 1 завода по производству гофрокартона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объем инвестиций – 10 млрд. руб.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500 новых</a:t>
                      </a:r>
                      <a:r>
                        <a:rPr lang="ru-RU" sz="1600" baseline="0" dirty="0" smtClean="0"/>
                        <a:t> рабочих мест</a:t>
                      </a:r>
                      <a:r>
                        <a:rPr lang="ru-RU" sz="1600" dirty="0" smtClean="0"/>
                        <a:t>.</a:t>
                      </a:r>
                      <a:endParaRPr lang="ru-RU" sz="1600" baseline="0" dirty="0" smtClean="0"/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65380"/>
              </p:ext>
            </p:extLst>
          </p:nvPr>
        </p:nvGraphicFramePr>
        <p:xfrm>
          <a:off x="0" y="684376"/>
          <a:ext cx="6649250" cy="350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974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834276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4603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623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Индекс промышленного производства бумаги и бумажных изделий (по Брянской области)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4987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Производство гофрокартона на территории РФ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млрд. м2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год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209104"/>
                  </a:ext>
                </a:extLst>
              </a:tr>
              <a:tr h="623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Рост емкости рынка на территории РФ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(за 2014-2017 гг. 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1,5 раза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1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свободных электрических мощностей, возможность подключения к центрам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ПАО «МРСК Центра»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5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Высокий темп роста внутреннего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потребления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84127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4705307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-1424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бумаги и картона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01176483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22108498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6684061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90" y="2235891"/>
            <a:ext cx="5423510" cy="19489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19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237"/>
            <a:ext cx="12191288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Текущие </a:t>
            </a:r>
            <a:r>
              <a:rPr lang="ru-RU" sz="2500" b="1" cap="all" spc="-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</a:t>
            </a:r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2500" b="1" cap="all" spc="-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экономические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показатели </a:t>
            </a:r>
          </a:p>
          <a:p>
            <a:r>
              <a:rPr lang="ru-RU" sz="2500" b="1" cap="all" spc="-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Брянской</a:t>
            </a:r>
            <a:r>
              <a:rPr lang="ru-RU" sz="2500" b="1" cap="all" spc="-5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области</a:t>
            </a:r>
            <a:endParaRPr lang="ru-RU" sz="2500" cap="all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088" y="10638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</a:t>
            </a:fld>
            <a:endParaRPr lang="ru-RU" b="1" spc="10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647986"/>
              </p:ext>
            </p:extLst>
          </p:nvPr>
        </p:nvGraphicFramePr>
        <p:xfrm>
          <a:off x="5551734" y="772638"/>
          <a:ext cx="6615112" cy="330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393879"/>
              </p:ext>
            </p:extLst>
          </p:nvPr>
        </p:nvGraphicFramePr>
        <p:xfrm>
          <a:off x="228600" y="913131"/>
          <a:ext cx="60293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659"/>
              </p:ext>
            </p:extLst>
          </p:nvPr>
        </p:nvGraphicFramePr>
        <p:xfrm>
          <a:off x="228600" y="38862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191304"/>
              </p:ext>
            </p:extLst>
          </p:nvPr>
        </p:nvGraphicFramePr>
        <p:xfrm>
          <a:off x="5257800" y="4136136"/>
          <a:ext cx="6781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7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4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производству бумаги и картона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84154"/>
              </p:ext>
            </p:extLst>
          </p:nvPr>
        </p:nvGraphicFramePr>
        <p:xfrm>
          <a:off x="5562600" y="945392"/>
          <a:ext cx="6629400" cy="5162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0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13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Наличие потенциального спроса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Расширение существующих производств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Суражский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Объем инвестиций – 10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Прирост производства – 360 млн. м2 гофрокартона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Прирост выручки от реализации продукции – 25,3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500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32759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20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50" y="914400"/>
            <a:ext cx="5563040" cy="4947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07" y="2895600"/>
            <a:ext cx="278893" cy="228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9078" y="2460275"/>
            <a:ext cx="897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1,66 МВА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143000" y="2741776"/>
            <a:ext cx="254507" cy="24061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18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424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проекты по производству бумаги и картона</a:t>
            </a:r>
            <a:endParaRPr lang="ru-RU" sz="2500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66381"/>
              </p:ext>
            </p:extLst>
          </p:nvPr>
        </p:nvGraphicFramePr>
        <p:xfrm>
          <a:off x="0" y="914400"/>
          <a:ext cx="12192000" cy="594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1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55">
                <a:tc>
                  <a:txBody>
                    <a:bodyPr/>
                    <a:lstStyle/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  <a:r>
                        <a:rPr lang="ru-RU" sz="18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«Пролетарий»</a:t>
                      </a:r>
                    </a:p>
                    <a:p>
                      <a:pPr marL="450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Гофротара</a:t>
                      </a:r>
                      <a:r>
                        <a:rPr lang="ru-RU" sz="1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Бумажная фабрика «Коммунар»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Группа «Илим»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Техническая бумага (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Техбум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Целлюлозно-бумажный комбинат «Кама»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Целлюлозно-бумажный комбинат Волга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27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202"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 Paper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Enso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UPM-</a:t>
                      </a:r>
                      <a:r>
                        <a:rPr lang="en-US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Kymmene</a:t>
                      </a:r>
                      <a:endParaRPr lang="ru-RU" sz="1801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Firma MILOWENT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s.c.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14451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21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2206"/>
              </p:ext>
            </p:extLst>
          </p:nvPr>
        </p:nvGraphicFramePr>
        <p:xfrm>
          <a:off x="6781800" y="759290"/>
          <a:ext cx="5410200" cy="1737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90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275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Проект-аналог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413331">
                <a:tc gridSpan="2"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«ЦТК»</a:t>
                      </a:r>
                    </a:p>
                    <a:p>
                      <a:pPr marL="171450" marR="0" indent="-17145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завода по производству  ампул и флаконов из медицинского стекла.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24271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3,5 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530 новых рабочих мест;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  <a:tr h="332241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Объем производства –  972 млн. шт. ампул в год,</a:t>
                      </a:r>
                      <a:r>
                        <a:rPr lang="ru-RU" sz="12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291 млн. шт. флаконов в год;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82688"/>
              </p:ext>
            </p:extLst>
          </p:nvPr>
        </p:nvGraphicFramePr>
        <p:xfrm>
          <a:off x="0" y="4256935"/>
          <a:ext cx="12192000" cy="2608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946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214312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Строительство 2 заводов по производству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ампул и флаконов из медицинского стекла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объем инвестиций – 7 млрд. руб.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более 1000 новых</a:t>
                      </a:r>
                      <a:r>
                        <a:rPr lang="ru-RU" sz="1600" baseline="0" dirty="0" smtClean="0"/>
                        <a:t> рабочих мест</a:t>
                      </a:r>
                      <a:r>
                        <a:rPr lang="ru-RU" sz="1600" dirty="0" smtClean="0"/>
                        <a:t>.</a:t>
                      </a:r>
                      <a:endParaRPr lang="ru-RU" sz="1600" baseline="0" dirty="0" smtClean="0"/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83131"/>
              </p:ext>
            </p:extLst>
          </p:nvPr>
        </p:nvGraphicFramePr>
        <p:xfrm>
          <a:off x="0" y="741276"/>
          <a:ext cx="6705600" cy="348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011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720589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4409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47767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 в медицинском стекле на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территории РФ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тыс. тонн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76423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2018 год через аптечную сеть РФ было реализовано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5 065,8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млн.шт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упаковок лекарств в ампулах и флаконах из стекла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76423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 в первичной стеклянной упаковке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целом по РФ)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4 110,1 млн. шт. 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80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настоящий момент рынок бутылок-флаконов из стекла 2 гидролитического класса насыщается за счет импортных поставок на 100%.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3204641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-1214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ампул и флаконов из медицинского стекла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35957782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49699323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73194330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C:\Users\user\Desktop\dostoinstva-i-nedostatki-upakovki-iz-stekla_35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94617"/>
            <a:ext cx="5410200" cy="173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22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02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500" b="1" cap="all" spc="-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производству ампул и флаконов из медицинского стекла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35270"/>
              </p:ext>
            </p:extLst>
          </p:nvPr>
        </p:nvGraphicFramePr>
        <p:xfrm>
          <a:off x="5562600" y="878220"/>
          <a:ext cx="6629400" cy="54781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0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8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Наличие потенциального спроса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13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7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Строительство новых производств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Дятьковский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Брянский 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2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Объем инвестиций – 7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Прирост производства – 582 млн. шт. флаконов из медицинского стекла</a:t>
                      </a:r>
                      <a:endParaRPr lang="ru-RU" sz="13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6,5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1060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9542" y="12556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23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" y="838200"/>
            <a:ext cx="5362833" cy="4800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47800"/>
            <a:ext cx="278893" cy="228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69" y="2323211"/>
            <a:ext cx="278893" cy="228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7155" y="1825823"/>
            <a:ext cx="98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20,09 МВА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2135" y="1066800"/>
            <a:ext cx="98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25,65 МВА</a:t>
            </a:r>
          </a:p>
        </p:txBody>
      </p:sp>
      <p:cxnSp>
        <p:nvCxnSpPr>
          <p:cNvPr id="14" name="Прямая соединительная линия 13"/>
          <p:cNvCxnSpPr>
            <a:stCxn id="11" idx="3"/>
          </p:cNvCxnSpPr>
          <p:nvPr/>
        </p:nvCxnSpPr>
        <p:spPr>
          <a:xfrm flipV="1">
            <a:off x="4088893" y="1194256"/>
            <a:ext cx="143242" cy="3678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2" idx="0"/>
            <a:endCxn id="3" idx="2"/>
          </p:cNvCxnSpPr>
          <p:nvPr/>
        </p:nvCxnSpPr>
        <p:spPr>
          <a:xfrm flipV="1">
            <a:off x="4564216" y="2133600"/>
            <a:ext cx="427562" cy="18961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54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проекты по производству ампул и флаконов из медицинского стекла</a:t>
            </a:r>
            <a:endParaRPr lang="ru-RU" sz="2500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80735"/>
              </p:ext>
            </p:extLst>
          </p:nvPr>
        </p:nvGraphicFramePr>
        <p:xfrm>
          <a:off x="0" y="861198"/>
          <a:ext cx="12192000" cy="59206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57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586">
                <a:tc>
                  <a:txBody>
                    <a:bodyPr/>
                    <a:lstStyle/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ООО «ЦТК»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Курскмедстекло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Шотт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Фармасьютикал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Пэккэджинг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Туймазыстекло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Березичский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стекольный завод»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Солнечногорский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стекольный завод»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</a:t>
                      </a:r>
                      <a:r>
                        <a:rPr lang="ru-RU" sz="180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Медстекло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72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765"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STOLZLE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 S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lang="ru-RU" sz="180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SGD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BORMIOLI ROCCO S.P.A.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SHANDONG PHARMACEUTICAL GLASS CO., LTD</a:t>
                      </a:r>
                      <a:endParaRPr lang="ru-RU" sz="180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algn="l">
                        <a:buFont typeface="Arial" pitchFamily="34" charset="0"/>
                        <a:buChar char="•"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QINGDAO YUTAI PHARMACEUTICAL PACKAGING TECHNOLOGY CO., LTD.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24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9860"/>
              </p:ext>
            </p:extLst>
          </p:nvPr>
        </p:nvGraphicFramePr>
        <p:xfrm>
          <a:off x="6781800" y="684587"/>
          <a:ext cx="5410200" cy="167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290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275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4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Проект–аналог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991324">
                <a:tc gridSpan="2"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«МЕТАКЛЭЙ»</a:t>
                      </a:r>
                    </a:p>
                    <a:p>
                      <a:pPr marL="171450" marR="0" indent="-17145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Организация конкурентоспособного высокотехнологичного отечественного производства модифицированных слоистых наносиликатов, мастербатчей (прекурсоров нанокомпозитов) и полимерных нанокомпозиционных материалов нового поколения. 2017-2025 гг.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2861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1,875 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150 новых рабочих мест.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83269"/>
              </p:ext>
            </p:extLst>
          </p:nvPr>
        </p:nvGraphicFramePr>
        <p:xfrm>
          <a:off x="0" y="4190999"/>
          <a:ext cx="12192000" cy="26748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4046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270273">
                <a:tc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Строительство 1 завода по производству АТП ленты для защиты изоляции  труб (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модифицированных слоистых наносиликатов, мастербатчей (прекурсоров нанокомпозитов) и полимерных нанокомпозиционных материалов нового поколения)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 </a:t>
                      </a:r>
                      <a:r>
                        <a:rPr lang="ru-RU" sz="1600" dirty="0" smtClean="0"/>
                        <a:t> объем инвестиций – 1,875 млрд. руб.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dirty="0" smtClean="0"/>
                        <a:t> более 150 новых</a:t>
                      </a:r>
                      <a:r>
                        <a:rPr lang="ru-RU" sz="1600" baseline="0" dirty="0" smtClean="0"/>
                        <a:t> рабочих мест</a:t>
                      </a:r>
                      <a:r>
                        <a:rPr lang="ru-RU" sz="1600" dirty="0" smtClean="0"/>
                        <a:t>.</a:t>
                      </a:r>
                      <a:endParaRPr lang="ru-RU" sz="1600" baseline="0" dirty="0" smtClean="0"/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12952"/>
              </p:ext>
            </p:extLst>
          </p:nvPr>
        </p:nvGraphicFramePr>
        <p:xfrm>
          <a:off x="0" y="684586"/>
          <a:ext cx="6711694" cy="343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8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703798">
                <a:tc gridSpan="3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Спрос на трубы с полимерной изоляцией (на территории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РФ) ежегодно увеличивается на 4% ( на 442 тыс. тонн/год)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708282">
                <a:tc gridSpan="3"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Капитальное строительство трубопроводов «Сила Сибири», «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Stream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«Турецкий поток»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09104"/>
                  </a:ext>
                </a:extLst>
              </a:tr>
              <a:tr h="783148">
                <a:tc grid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Потребность в АТП ленте для защиты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изоляции  труб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(на территории РФ)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2 304,24 тонн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7831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Экспорт материалов для защиты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трубопроводных систем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увеличился в 2,5 раза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3660546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-1214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производство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71220804"/>
              </p:ext>
            </p:extLst>
          </p:nvPr>
        </p:nvGraphicFramePr>
        <p:xfrm>
          <a:off x="9281489" y="5341895"/>
          <a:ext cx="28343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15684471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36572070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25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73678"/>
            <a:ext cx="5410200" cy="1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602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химическому производству</a:t>
            </a:r>
            <a:endParaRPr lang="ru-RU" sz="2500" cap="all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73002"/>
              </p:ext>
            </p:extLst>
          </p:nvPr>
        </p:nvGraphicFramePr>
        <p:xfrm>
          <a:off x="5562600" y="878220"/>
          <a:ext cx="6629400" cy="5118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0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11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Наличие потенциального спроса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Капитальное строительство трубопроводов «Сила Сибири»,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</a:rPr>
                        <a:t>Nord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</a:rPr>
                        <a:t>Stream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» и «Турецкий поток»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7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Строительство новых производств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Карачевский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2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Объем инвестиций – 1,875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Прирост производства – 1314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тонн АТП ленты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354,8 млн.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150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9542" y="12556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26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34119"/>
            <a:ext cx="5386834" cy="4814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59" y="2819400"/>
            <a:ext cx="278893" cy="228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41659" y="3352800"/>
            <a:ext cx="797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29,1 МВА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36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проекты по химическому производству</a:t>
            </a:r>
            <a:endParaRPr lang="ru-RU" sz="25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90536"/>
              </p:ext>
            </p:extLst>
          </p:nvPr>
        </p:nvGraphicFramePr>
        <p:xfrm>
          <a:off x="0" y="861198"/>
          <a:ext cx="12192000" cy="59206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59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010">
                <a:tc>
                  <a:txBody>
                    <a:bodyPr/>
                    <a:lstStyle/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«МЕТАКЛЭЙ»</a:t>
                      </a:r>
                    </a:p>
                    <a:p>
                      <a:pPr marL="450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ООО «Зеленая энергия»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ПАО «Нижнекамскнефтехим»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ПАО «</a:t>
                      </a:r>
                      <a:r>
                        <a:rPr lang="ru-RU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Уралкалий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«ФосАгро-Череповец»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ПАО «Казаньоргсинтез»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«Акрон»</a:t>
                      </a: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«ОХК «</a:t>
                      </a:r>
                      <a:r>
                        <a:rPr lang="ru-RU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Уралхим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27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26998378"/>
              </p:ext>
            </p:extLst>
          </p:nvPr>
        </p:nvGraphicFramePr>
        <p:xfrm>
          <a:off x="6324600" y="914400"/>
          <a:ext cx="5562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8483"/>
            <a:ext cx="6006105" cy="5402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746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ПЕРСПЕКТИВНОЕ ЭКОНОМИЧЕСКОЕ РАЙОНИРОВАНИЕ БРЯНСКОЙ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6664" y="42118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28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6336518"/>
              </p:ext>
            </p:extLst>
          </p:nvPr>
        </p:nvGraphicFramePr>
        <p:xfrm>
          <a:off x="609600" y="1143000"/>
          <a:ext cx="1097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ДЕЯТЕЛЬНОСТЬ НА ТЕРРИТОРИИ БРЯНСКОЙ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70731" y="0"/>
            <a:ext cx="344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10" dirty="0" smtClean="0"/>
              <a:t>26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772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819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Какие инвестиции можно привлечь?</a:t>
            </a:r>
            <a:endParaRPr lang="ru-RU" sz="2500" cap="all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664" y="832366"/>
            <a:ext cx="41148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" dirty="0" smtClean="0">
                <a:solidFill>
                  <a:schemeClr val="tx1"/>
                </a:solidFill>
              </a:rPr>
              <a:t>Возможные </a:t>
            </a:r>
            <a:r>
              <a:rPr lang="ru-RU" sz="1600" spc="-15" dirty="0" smtClean="0">
                <a:solidFill>
                  <a:schemeClr val="tx1"/>
                </a:solidFill>
              </a:rPr>
              <a:t>виды</a:t>
            </a:r>
            <a:r>
              <a:rPr lang="ru-RU" spc="-15" dirty="0" smtClean="0">
                <a:solidFill>
                  <a:schemeClr val="tx1"/>
                </a:solidFill>
              </a:rPr>
              <a:t> бизнеса</a:t>
            </a:r>
          </a:p>
          <a:p>
            <a:pPr algn="ctr"/>
            <a:r>
              <a:rPr lang="ru-RU" spc="-15" dirty="0" smtClean="0">
                <a:solidFill>
                  <a:schemeClr val="tx1"/>
                </a:solidFill>
              </a:rPr>
              <a:t>(фактические и потенциальные)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664" y="1981200"/>
            <a:ext cx="40386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Доходность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Обеспеченность ресурсами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Потенциал выхода за пределы региона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91" y="156849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 smtClean="0">
                <a:solidFill>
                  <a:schemeClr val="accent5">
                    <a:lumMod val="50000"/>
                  </a:schemeClr>
                </a:solidFill>
              </a:rPr>
              <a:t>КРИТЕРИИ ВЫБОРА</a:t>
            </a:r>
            <a:endParaRPr lang="ru-RU" b="1" spc="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664" y="3581400"/>
            <a:ext cx="40386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Объем инвестиций в основной капитал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Динамика инвестиций в основной капитал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Валовой выпуск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Динамика валового выпуска</a:t>
            </a:r>
          </a:p>
          <a:p>
            <a:pPr>
              <a:spcAft>
                <a:spcPts val="600"/>
              </a:spcAft>
            </a:pPr>
            <a:r>
              <a:rPr lang="ru-RU" spc="-15" dirty="0" smtClean="0">
                <a:solidFill>
                  <a:schemeClr val="tx1"/>
                </a:solidFill>
              </a:rPr>
              <a:t>Инвестиционная оценка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9064" y="838200"/>
            <a:ext cx="10668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" dirty="0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9064" y="1973010"/>
            <a:ext cx="10668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" dirty="0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91883" y="3581400"/>
            <a:ext cx="10668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" dirty="0">
                <a:solidFill>
                  <a:schemeClr val="tx1"/>
                </a:solidFill>
              </a:rPr>
              <a:t>8</a:t>
            </a:r>
            <a:endParaRPr lang="ru-RU" spc="-15" dirty="0" smtClean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872883" y="1600200"/>
            <a:ext cx="304800" cy="4572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77511" y="3352800"/>
            <a:ext cx="304800" cy="2286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08049" y="840683"/>
            <a:ext cx="6096000" cy="510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Тепличное овощеводство</a:t>
            </a: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Кролиководство</a:t>
            </a: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Переработка картофеля</a:t>
            </a: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Молочное животноводство и переработка молока</a:t>
            </a:r>
          </a:p>
          <a:p>
            <a:pPr marL="342900" indent="-342900">
              <a:spcBef>
                <a:spcPts val="2200"/>
              </a:spcBef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Мясное животноводство (свиноводство)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Производство бумаги и картона</a:t>
            </a: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Производство ампул и флаконов из медицинского стекла</a:t>
            </a:r>
          </a:p>
          <a:p>
            <a:pPr marL="342900" indent="-342900">
              <a:spcBef>
                <a:spcPts val="22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Химическое производство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924" y="6032956"/>
            <a:ext cx="1181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План привлечения инвестиций включает в себя 8 основных направлений (приоритетов)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5562600" y="4191000"/>
            <a:ext cx="381000" cy="6858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-8190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3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12224"/>
              </p:ext>
            </p:extLst>
          </p:nvPr>
        </p:nvGraphicFramePr>
        <p:xfrm>
          <a:off x="152400" y="990601"/>
          <a:ext cx="11811001" cy="546199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00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8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Инвестиции в основной </a:t>
                      </a:r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капитал, млрд. </a:t>
                      </a:r>
                      <a:r>
                        <a:rPr lang="ru-RU" sz="1800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руб.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 1</a:t>
                      </a:r>
                      <a:r>
                        <a:rPr lang="ru-RU" sz="1400" u="none" strike="noStrike" dirty="0">
                          <a:effectLst/>
                        </a:rPr>
                        <a:t>. Бюджетные инвестиции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10,7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8,9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1.1</a:t>
                      </a:r>
                      <a:r>
                        <a:rPr lang="ru-RU" sz="1400" u="none" strike="noStrike" dirty="0">
                          <a:effectLst/>
                        </a:rPr>
                        <a:t>. За счет средств федерального бюджета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2,6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1.2</a:t>
                      </a:r>
                      <a:r>
                        <a:rPr lang="ru-RU" sz="1400" u="none" strike="noStrike" dirty="0">
                          <a:effectLst/>
                        </a:rPr>
                        <a:t>. За счет средств регионального и местного бюджетов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5,0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5,5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 2</a:t>
                      </a:r>
                      <a:r>
                        <a:rPr lang="ru-RU" sz="1400" u="none" strike="noStrike" dirty="0">
                          <a:effectLst/>
                        </a:rPr>
                        <a:t>. Модернизация действующих предприятий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5,8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10,9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 3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smtClean="0">
                          <a:effectLst/>
                        </a:rPr>
                        <a:t>Проекты</a:t>
                      </a:r>
                      <a:r>
                        <a:rPr lang="ru-RU" sz="1400" u="none" strike="noStrike" dirty="0">
                          <a:effectLst/>
                        </a:rPr>
                        <a:t>, подтвержденные к реализации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45,5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47,2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46,4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51,4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58,6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65,6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65,9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3.1</a:t>
                      </a:r>
                      <a:r>
                        <a:rPr lang="ru-RU" sz="1400" u="none" strike="noStrike" dirty="0">
                          <a:effectLst/>
                        </a:rPr>
                        <a:t>. Проекты компаний с государственным участием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</a:t>
                      </a:r>
                      <a:endParaRPr lang="ru-RU" sz="1400" b="0" i="0" u="none" strike="noStrike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4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3.2</a:t>
                      </a:r>
                      <a:r>
                        <a:rPr lang="ru-RU" sz="1400" u="none" strike="noStrike" dirty="0">
                          <a:effectLst/>
                        </a:rPr>
                        <a:t>. Проекты частных инвесторов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46,3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47,2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46,4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51,4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58,6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65,6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ИТОГО </a:t>
                      </a:r>
                      <a:r>
                        <a:rPr lang="ru-RU" sz="1400" u="none" strike="noStrike" dirty="0">
                          <a:effectLst/>
                        </a:rPr>
                        <a:t>текущий объем инвестиций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58,9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63,9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63,4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69,3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76,4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84,1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85,7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4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smtClean="0">
                          <a:effectLst/>
                        </a:rPr>
                        <a:t>Проекты, находящиеся в переговорном портфеле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4,8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9,7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17,0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32,1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ИТОГО </a:t>
                      </a:r>
                      <a:r>
                        <a:rPr lang="ru-RU" sz="1400" u="none" strike="noStrike" dirty="0">
                          <a:effectLst/>
                        </a:rPr>
                        <a:t>возможный объем инвестиций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58,9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63,9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63,4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74,1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86,1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101,1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117,8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Валовый </a:t>
                      </a:r>
                      <a:r>
                        <a:rPr lang="ru-RU" sz="1400" u="none" strike="noStrike" dirty="0">
                          <a:effectLst/>
                        </a:rPr>
                        <a:t>региональный продукт</a:t>
                      </a:r>
                      <a:endParaRPr lang="ru-RU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328,8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349,7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352,3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378,1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405,9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435,2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436,0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 Доля </a:t>
                      </a:r>
                      <a:r>
                        <a:rPr lang="ru-RU" sz="1400" u="none" strike="noStrike" dirty="0">
                          <a:effectLst/>
                        </a:rPr>
                        <a:t>текущего объема инвестиций в ВРП, 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(сумма </a:t>
                      </a:r>
                      <a:r>
                        <a:rPr lang="ru-RU" sz="1400" u="none" strike="noStrike" dirty="0">
                          <a:effectLst/>
                        </a:rPr>
                        <a:t>строк 1-3/ВРП)</a:t>
                      </a:r>
                      <a:endParaRPr lang="ru-RU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17,9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18,3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18,8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19,3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19,7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Доля </a:t>
                      </a:r>
                      <a:r>
                        <a:rPr lang="ru-RU" sz="1400" u="none" strike="noStrike" dirty="0">
                          <a:effectLst/>
                        </a:rPr>
                        <a:t>возможного объема инвестиций в ВРП, %                                          </a:t>
                      </a:r>
                      <a:r>
                        <a:rPr lang="ru-RU" sz="1400" u="none" strike="noStrike" dirty="0" smtClean="0">
                          <a:effectLst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</a:rPr>
                        <a:t>сумма строк 1-4/ВРП)</a:t>
                      </a:r>
                      <a:endParaRPr lang="ru-RU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18,1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19,5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21,2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23,2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27,0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8535" marR="8535" marT="853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ВРП и инвестиций в основной капитал, оценка влияния </a:t>
            </a:r>
          </a:p>
          <a:p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инвестиций на ВРП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30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13341204"/>
              </p:ext>
            </p:extLst>
          </p:nvPr>
        </p:nvGraphicFramePr>
        <p:xfrm>
          <a:off x="152400" y="1219200"/>
          <a:ext cx="1188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34" y="0"/>
            <a:ext cx="12184166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проектов в переговорном портфеле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31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5962"/>
              </p:ext>
            </p:extLst>
          </p:nvPr>
        </p:nvGraphicFramePr>
        <p:xfrm>
          <a:off x="6887730" y="822032"/>
          <a:ext cx="5304270" cy="172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398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  <a:gridCol w="270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Проект-аналог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413331">
                <a:tc gridSpan="2"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«Тепличный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комбинат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Журиничи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тепличного комбината для круглогодичного выращивания овощных культур. 2017-2025 гг.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723263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3,7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производства овощей 11,8 тыс. тонн/год.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650 новых рабочих мест;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га тепличных блоков;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96533"/>
              </p:ext>
            </p:extLst>
          </p:nvPr>
        </p:nvGraphicFramePr>
        <p:xfrm>
          <a:off x="0" y="4386334"/>
          <a:ext cx="12192000" cy="24716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3738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097786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Для самообеспечения области: дополнительно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45 кг овощей/чел.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+ 54 тыс. тонн овощей/год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4 тепличных комплекса (60 га).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/>
                        <a:t>Поставка в соседние регионы: + 54 тыс. тонн овощей/год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="0" baseline="0" dirty="0" smtClean="0"/>
                        <a:t> 4 тепличных комплекса (60 га).</a:t>
                      </a:r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16980"/>
              </p:ext>
            </p:extLst>
          </p:nvPr>
        </p:nvGraphicFramePr>
        <p:xfrm>
          <a:off x="0" y="838202"/>
          <a:ext cx="6811530" cy="350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487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879043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3487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solidFill>
                            <a:schemeClr val="tx1"/>
                          </a:solidFill>
                          <a:effectLst/>
                        </a:rPr>
                        <a:t>Валовой</a:t>
                      </a:r>
                      <a:r>
                        <a:rPr lang="ru-RU" sz="125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сбор овощей закрытого грунта на территории Брянской области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 тыс. тонн</a:t>
                      </a:r>
                    </a:p>
                  </a:txBody>
                  <a:tcPr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solidFill>
                            <a:schemeClr val="tx1"/>
                          </a:solidFill>
                          <a:effectLst/>
                        </a:rPr>
                        <a:t>Рост производства овощей в защищенном грунте на территории Брянской области (в 2012-2017 гг.)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1,5 раза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209104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r>
                        <a:rPr lang="ru-RU" sz="1250" dirty="0" smtClean="0">
                          <a:solidFill>
                            <a:schemeClr val="tx1"/>
                          </a:solidFill>
                          <a:effectLst/>
                        </a:rPr>
                        <a:t>Объем потребления на территории Брянской области овощей на душу населения в год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 кг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 потребления овощей на душу населения в год (по Брянской области)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кг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94">
                <a:tc>
                  <a:txBody>
                    <a:bodyPr/>
                    <a:lstStyle/>
                    <a:p>
                      <a:r>
                        <a:rPr lang="ru-RU" sz="12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Общая емкость рынка овощей закрытого грунта (РФ)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 млн. тонн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94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свободных электрических мощностей, возможность подключения к центрам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ПАО «МРСК Центра»</a:t>
                      </a:r>
                      <a:endParaRPr lang="ru-RU" sz="12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949">
                <a:tc gridSpan="2"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solidFill>
                            <a:schemeClr val="tx1"/>
                          </a:solidFill>
                          <a:effectLst/>
                        </a:rPr>
                        <a:t>Для строительства теплиц возможно использование 24 с/х площадок общей площадью </a:t>
                      </a:r>
                    </a:p>
                    <a:p>
                      <a:pPr algn="l"/>
                      <a:r>
                        <a:rPr lang="ru-RU" sz="1250" dirty="0" smtClean="0">
                          <a:solidFill>
                            <a:schemeClr val="tx1"/>
                          </a:solidFill>
                          <a:effectLst/>
                        </a:rPr>
                        <a:t>764,3 га</a:t>
                      </a:r>
                      <a:endParaRPr lang="ru-RU" sz="125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84127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9352291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Тепличное овощеводство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30" y="2499363"/>
            <a:ext cx="5304270" cy="1844056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28478254"/>
              </p:ext>
            </p:extLst>
          </p:nvPr>
        </p:nvGraphicFramePr>
        <p:xfrm>
          <a:off x="9281489" y="5341895"/>
          <a:ext cx="26819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21546009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25615340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26913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4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641"/>
            <a:ext cx="12184166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</a:t>
            </a:r>
          </a:p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ТЕПЛИЧНОМУ ОВОЩЕВОДСТВУ</a:t>
            </a:r>
            <a:endParaRPr lang="ru-RU" sz="25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58874"/>
              </p:ext>
            </p:extLst>
          </p:nvPr>
        </p:nvGraphicFramePr>
        <p:xfrm>
          <a:off x="5591936" y="990600"/>
          <a:ext cx="6477000" cy="530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13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Наличие потенциального спроса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Брянской области: объем потребления овощей на душу населения в год – 95 кг при норме 140 кг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Московской агломерации с обширным рынком сбыта (20 млн. чел.)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Близость к границе трёх государств и пересечению транспортных артерий 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Рост производства овощей защищенного грунта (в 2 раза в 2012-2017 гг.)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Выращивание овощей (томаты, огурцы, сладкий перец, баклажаны, салат, редис)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Выращивание грибов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Выращивание цветов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Жуковский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Карачевский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Дятьковский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Севский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Объем инвестиций – 29,5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Прирост площади тепличных комплексов – 120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га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Прирост производства овощей – 92,1 тыс. тонн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Прирост выручки от реализации продукции – 10,4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Количество созданных рабочих мест – 1,92 тыс. 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0966" y="13234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5</a:t>
            </a:fld>
            <a:endParaRPr lang="ru-RU" b="1" spc="1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5485795" cy="4800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28800"/>
            <a:ext cx="278893" cy="228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09" y="1328429"/>
            <a:ext cx="278893" cy="228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67000"/>
            <a:ext cx="278893" cy="228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105400"/>
            <a:ext cx="278893" cy="228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>
            <a:stCxn id="17" idx="3"/>
          </p:cNvCxnSpPr>
          <p:nvPr/>
        </p:nvCxnSpPr>
        <p:spPr>
          <a:xfrm flipV="1">
            <a:off x="4065802" y="1328429"/>
            <a:ext cx="506198" cy="1143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74749" y="1075629"/>
            <a:ext cx="875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25,65 МВА</a:t>
            </a:r>
          </a:p>
        </p:txBody>
      </p:sp>
      <p:cxnSp>
        <p:nvCxnSpPr>
          <p:cNvPr id="11" name="Прямая соединительная линия 10"/>
          <p:cNvCxnSpPr>
            <a:stCxn id="19" idx="3"/>
          </p:cNvCxnSpPr>
          <p:nvPr/>
        </p:nvCxnSpPr>
        <p:spPr>
          <a:xfrm>
            <a:off x="4241293" y="5219700"/>
            <a:ext cx="330707" cy="938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364260" y="5285601"/>
            <a:ext cx="875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13,83 МВА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8000" y="1600200"/>
            <a:ext cx="601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 МВА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41378" y="3183106"/>
            <a:ext cx="797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29,1 МВА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762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тепличное производство</a:t>
            </a:r>
            <a:endParaRPr lang="ru-RU" sz="25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25407"/>
              </p:ext>
            </p:extLst>
          </p:nvPr>
        </p:nvGraphicFramePr>
        <p:xfrm>
          <a:off x="5697" y="914400"/>
          <a:ext cx="12179182" cy="59013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672"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ООО «СХП «МИР»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ООО «ТК </a:t>
                      </a:r>
                      <a:r>
                        <a:rPr lang="ru-RU" sz="1801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Журиничи</a:t>
                      </a:r>
                      <a:r>
                        <a:rPr lang="ru-RU" sz="1801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 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СПК-Агрофирма «Культура»</a:t>
                      </a:r>
                      <a:r>
                        <a:rPr lang="ru-RU" sz="180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СПК «Воронежский тепличный комбинат»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ООО «Агрокомбинат “Московский”»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ООО «Агро-Инвест»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ООО СХП «Теплицы Белогорья»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ЗАО «</a:t>
                      </a:r>
                      <a:r>
                        <a:rPr lang="ru-RU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Племзавод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1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Разуменский</a:t>
                      </a: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ООО ТК «Ростовский»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322">
                <a:tc gridSpan="2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Иностранные компании: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940">
                <a:tc>
                  <a:txBody>
                    <a:bodyPr/>
                    <a:lstStyle/>
                    <a:p>
                      <a:pPr marL="108000" algn="ctr">
                        <a:buFont typeface="Arial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Pelbora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agro holdings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JMP Flowers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1679" y="22996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6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32717"/>
              </p:ext>
            </p:extLst>
          </p:nvPr>
        </p:nvGraphicFramePr>
        <p:xfrm>
          <a:off x="6725806" y="653563"/>
          <a:ext cx="5466550" cy="154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550">
                  <a:extLst>
                    <a:ext uri="{9D8B030D-6E8A-4147-A177-3AD203B41FA5}">
                      <a16:colId xmlns:a16="http://schemas.microsoft.com/office/drawing/2014/main" val="444005689"/>
                    </a:ext>
                  </a:extLst>
                </a:gridCol>
              </a:tblGrid>
              <a:tr h="398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-аналог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31225"/>
                  </a:ext>
                </a:extLst>
              </a:tr>
              <a:tr h="379302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</a:rPr>
                        <a:t>КФХ (ЮЛ)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Агрохолдинг «</a:t>
                      </a:r>
                      <a:r>
                        <a:rPr lang="ru-RU" sz="1200" b="1" i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Кролково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кролиководческой фермы.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2019-2024 гг.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433646"/>
                  </a:ext>
                </a:extLst>
              </a:tr>
              <a:tr h="68521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1,2 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млрд. руб.;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 новых рабочих мест;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Объемом производства крольчатины - 3 100 тонн/год</a:t>
                      </a:r>
                      <a:endParaRPr lang="ru-RU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434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31343"/>
              </p:ext>
            </p:extLst>
          </p:nvPr>
        </p:nvGraphicFramePr>
        <p:xfrm>
          <a:off x="0" y="3886200"/>
          <a:ext cx="12192000" cy="2971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39699846"/>
                    </a:ext>
                  </a:extLst>
                </a:gridCol>
              </a:tblGrid>
              <a:tr h="4495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ПОТЕНЦИАЛ</a:t>
                      </a:r>
                      <a:endParaRPr lang="ru-RU" sz="1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45721" marB="45721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76339"/>
                  </a:ext>
                </a:extLst>
              </a:tr>
              <a:tr h="25222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Самообеспечение области: дополнительно 3,6 кг мяса</a:t>
                      </a:r>
                      <a:r>
                        <a:rPr lang="ru-RU" sz="1600" baseline="0" dirty="0" smtClean="0"/>
                        <a:t> кроликов</a:t>
                      </a:r>
                      <a:r>
                        <a:rPr lang="ru-RU" sz="1600" dirty="0" smtClean="0"/>
                        <a:t>/чел.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aseline="0" dirty="0" smtClean="0"/>
                        <a:t> + 4,32 тыс. тонн </a:t>
                      </a:r>
                      <a:r>
                        <a:rPr lang="ru-RU" sz="1600" dirty="0" smtClean="0"/>
                        <a:t>мяса</a:t>
                      </a:r>
                      <a:r>
                        <a:rPr lang="ru-RU" sz="1600" baseline="0" dirty="0" smtClean="0"/>
                        <a:t> кроликов/год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aseline="0" dirty="0" smtClean="0"/>
                        <a:t> 2 кролиководческие фермы.</a:t>
                      </a:r>
                    </a:p>
                    <a:p>
                      <a:r>
                        <a:rPr lang="ru-RU" sz="1600" baseline="0" dirty="0" smtClean="0"/>
                        <a:t>Поставка в соседние регионы: + 9 тыс. тонн </a:t>
                      </a:r>
                      <a:r>
                        <a:rPr lang="ru-RU" sz="1600" dirty="0" smtClean="0"/>
                        <a:t>мяса</a:t>
                      </a:r>
                      <a:r>
                        <a:rPr lang="ru-RU" sz="1600" baseline="0" dirty="0" smtClean="0"/>
                        <a:t> кроликов/год </a:t>
                      </a:r>
                      <a:r>
                        <a:rPr lang="ru-RU" sz="1600" b="0" baseline="0" dirty="0" smtClean="0"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ru-RU" sz="1600" baseline="0" dirty="0" smtClean="0"/>
                        <a:t> 3 кролиководческие фермы.</a:t>
                      </a:r>
                    </a:p>
                    <a:p>
                      <a:endParaRPr lang="ru-RU" sz="1500" dirty="0"/>
                    </a:p>
                  </a:txBody>
                  <a:tcPr marT="45721" marB="45721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384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31995"/>
              </p:ext>
            </p:extLst>
          </p:nvPr>
        </p:nvGraphicFramePr>
        <p:xfrm>
          <a:off x="0" y="695123"/>
          <a:ext cx="6629400" cy="308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41011596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27373243"/>
                    </a:ext>
                  </a:extLst>
                </a:gridCol>
              </a:tblGrid>
              <a:tr h="3533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СЕГОДНЯ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2972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Объем производства кроличьего мяса в целом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 РФ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21,8 тыс. тонн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40744"/>
                  </a:ext>
                </a:extLst>
              </a:tr>
              <a:tr h="3617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Объем производства кроличьего мяса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территории Брянской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1,6 тыс. тонн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Рост емкости российского рынка в 2014-2017 гг.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3 раза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209104"/>
                  </a:ext>
                </a:extLst>
              </a:tr>
              <a:tr h="5741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Объем потребления мяса кроликов на душу населения в год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(на территории Брянской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100-130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грамм в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01986"/>
                  </a:ext>
                </a:extLst>
              </a:tr>
              <a:tr h="44169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Норма потребления мяса кроликов на душу населения в год </a:t>
                      </a:r>
                    </a:p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(на территории РФ)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 кг.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1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Отечественный рынок крольчатины удовлетворяет менее чем на 0,5 %.</a:t>
                      </a: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30">
                <a:tc gridSpan="2">
                  <a:txBody>
                    <a:bodyPr/>
                    <a:lstStyle/>
                    <a:p>
                      <a:pPr marL="0" marR="0" lvl="0" indent="0" algn="just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Для кролиководческих ферм возможно использование 9 с/х площадок общей площадью 45 га.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40056713"/>
              </p:ext>
            </p:extLst>
          </p:nvPr>
        </p:nvGraphicFramePr>
        <p:xfrm>
          <a:off x="162280" y="5334000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Инвестиционные приоритеты:</a:t>
            </a:r>
          </a:p>
          <a:p>
            <a:pPr marL="342900" indent="-342900"/>
            <a:r>
              <a:rPr lang="ru-RU" sz="2500" b="1" cap="all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Кролиководство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37599785"/>
              </p:ext>
            </p:extLst>
          </p:nvPr>
        </p:nvGraphicFramePr>
        <p:xfrm>
          <a:off x="9281489" y="5341895"/>
          <a:ext cx="2681911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5993318"/>
              </p:ext>
            </p:extLst>
          </p:nvPr>
        </p:nvGraphicFramePr>
        <p:xfrm>
          <a:off x="6186063" y="5343319"/>
          <a:ext cx="303812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54637298"/>
              </p:ext>
            </p:extLst>
          </p:nvPr>
        </p:nvGraphicFramePr>
        <p:xfrm>
          <a:off x="3225191" y="5341895"/>
          <a:ext cx="287080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06" y="2164611"/>
            <a:ext cx="5466194" cy="16676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9512" y="0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7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4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ДЛЯ ЛОКАЛИЗАЦИИ ИНВЕСТПРОЕКТОВ ПО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Строительству кролиководческих ферм</a:t>
            </a:r>
            <a:endParaRPr lang="ru-RU" sz="2500" cap="all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42196"/>
              </p:ext>
            </p:extLst>
          </p:nvPr>
        </p:nvGraphicFramePr>
        <p:xfrm>
          <a:off x="5562600" y="914400"/>
          <a:ext cx="6477000" cy="55599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4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ПРЕДПОСЫЛКИ ДЛЯ ИНВЕСТИРОВАНИЯ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Наличие потенциального спроса 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Брянской области: объем потребления мяса кроликов на душу населения в год – 100-130 гр. при норме 3,7 кг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Близость к Московской агломерации с обширным рынком сбыта 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Близость к границе трёх государств и пересечению транспортных артерий 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Возможность подключения к центрам питания ПАО «МРСК Центра»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Рост емкости рынка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Государственная поддержка отрасли: налоговые льготы и субсидии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Реализация инвестиционных проектов в сфере строительства кролиководческих ферм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ЧТО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Создание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новых производств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Переработка мяса кроликов 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КУДА ИНВЕСТИРОВАТЬ?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Гордеевский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Дятьковский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</a:rPr>
                        <a:t>Комаричский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</a:p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Климовский район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6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РЕЗУЛЬТАТЫ РЕАЛИЗАЦИИ ПЛАНА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Объем инвестиций – 6,3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 Прирост производства мяса кроликов 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– 15,5 тыс. тонн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 Прирост выручки от реализации продукции –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21,3 млрд. руб.</a:t>
                      </a:r>
                    </a:p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Прирост новых рабочих мест – 1,4 тыс. ед.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1525"/>
            <a:ext cx="5162550" cy="4638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19600"/>
            <a:ext cx="278893" cy="22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53" y="2757151"/>
            <a:ext cx="278893" cy="228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77" y="1355750"/>
            <a:ext cx="278893" cy="228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41" y="4038600"/>
            <a:ext cx="278893" cy="2286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0284" y="14451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8</a:t>
            </a:fld>
            <a:endParaRPr lang="ru-RU" b="1" spc="1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981" y="2291779"/>
            <a:ext cx="808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2,44 МВА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55665" y="1193576"/>
            <a:ext cx="886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25,65 МВА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5743" y="4562803"/>
            <a:ext cx="886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11,65 МВА</a:t>
            </a:r>
          </a:p>
        </p:txBody>
      </p:sp>
      <p:cxnSp>
        <p:nvCxnSpPr>
          <p:cNvPr id="17" name="Прямая соединительная линия 16"/>
          <p:cNvCxnSpPr>
            <a:stCxn id="8" idx="0"/>
          </p:cNvCxnSpPr>
          <p:nvPr/>
        </p:nvCxnSpPr>
        <p:spPr>
          <a:xfrm flipV="1">
            <a:off x="1219200" y="2568778"/>
            <a:ext cx="93802" cy="18837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>
            <a:off x="1498093" y="4533900"/>
            <a:ext cx="295854" cy="1674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  <a:endCxn id="14" idx="1"/>
          </p:cNvCxnSpPr>
          <p:nvPr/>
        </p:nvCxnSpPr>
        <p:spPr>
          <a:xfrm flipV="1">
            <a:off x="4082970" y="1332076"/>
            <a:ext cx="172695" cy="1379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" y="6245862"/>
            <a:ext cx="404525" cy="3315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400" y="608848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Центры питания ПАО «МРСК Центра</a:t>
            </a:r>
            <a:r>
              <a:rPr lang="ru-RU" sz="1200" dirty="0" smtClean="0"/>
              <a:t>»</a:t>
            </a:r>
          </a:p>
          <a:p>
            <a:r>
              <a:rPr lang="ru-RU" sz="1200" dirty="0"/>
              <a:t>Резерв мощности для технологического </a:t>
            </a:r>
            <a:r>
              <a:rPr lang="ru-RU" sz="1200" dirty="0" smtClean="0"/>
              <a:t>присоединения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ПОТЕНЦИАЛЬНЫЕ ИНВЕСТОРЫ В </a:t>
            </a:r>
            <a:r>
              <a:rPr lang="ru-RU" sz="2500" b="1" cap="all" spc="-15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переработку продукции кролиководства</a:t>
            </a:r>
            <a:endParaRPr lang="ru-RU" sz="2500" cap="all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38403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012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Компании, реализующие инвестиционные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проекты в Брянской области: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Компании федерального уровня: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588">
                <a:tc>
                  <a:txBody>
                    <a:bodyPr/>
                    <a:lstStyle/>
                    <a:p>
                      <a:pPr marL="10800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КФХ (ЮЛ)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Агрохолдинг «</a:t>
                      </a:r>
                      <a:r>
                        <a:rPr lang="ru-RU" sz="1800" b="0" i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Кролково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ЗАО «БИРЮЛИ»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«СЕВЕРНАЯ ПУШНИНА»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«ЗПЗ САВВАТЬЕВО»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«МЕХА»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ОАО «ЗВЕРОХОЗЯЙСТВО МЕЛКОВСКОЕ»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ООО «ЗВЕРОХОЗЯЙСТВО «ВЯТКА»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АО «ПЛЕМЕННОЙ ЗАВОД КРОЛИКА»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ФГУП «РУССКИЙ СОБОЛЬ»</a:t>
                      </a:r>
                    </a:p>
                    <a:p>
                      <a:pPr marL="10800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ОАО «ПЛЕМЕННОЙ ЗВЕРОСОВХОЗ</a:t>
                      </a:r>
                      <a:r>
                        <a:rPr lang="ru-RU" u="none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САЛТЫКОВСКИЙ»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pPr marL="25401">
              <a:spcBef>
                <a:spcPts val="34"/>
              </a:spcBef>
            </a:pPr>
            <a:fld id="{81D60167-4931-47E6-BA6A-407CBD079E47}" type="slidenum">
              <a:rPr lang="ru-RU" b="1" spc="10" smtClean="0">
                <a:solidFill>
                  <a:schemeClr val="tx1"/>
                </a:solidFill>
              </a:rPr>
              <a:pPr marL="25401">
                <a:spcBef>
                  <a:spcPts val="34"/>
                </a:spcBef>
              </a:pPr>
              <a:t>9</a:t>
            </a:fld>
            <a:endParaRPr lang="ru-RU" b="1" spc="1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4010</Words>
  <Application>Microsoft Office PowerPoint</Application>
  <PresentationFormat>Широкоэкранный</PresentationFormat>
  <Paragraphs>839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Барцева</dc:creator>
  <cp:lastModifiedBy>Lena</cp:lastModifiedBy>
  <cp:revision>603</cp:revision>
  <cp:lastPrinted>2022-12-27T06:59:43Z</cp:lastPrinted>
  <dcterms:created xsi:type="dcterms:W3CDTF">2019-07-22T06:33:18Z</dcterms:created>
  <dcterms:modified xsi:type="dcterms:W3CDTF">2022-12-27T07:14:54Z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2019-07-22T00:00:00Z</vt:filetime>
  </property>
</Properties>
</file>